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6" r:id="rId1"/>
  </p:sldMasterIdLst>
  <p:notesMasterIdLst>
    <p:notesMasterId r:id="rId4"/>
  </p:notesMasterIdLst>
  <p:handoutMasterIdLst>
    <p:handoutMasterId r:id="rId5"/>
  </p:handoutMasterIdLst>
  <p:sldIdLst>
    <p:sldId id="261" r:id="rId2"/>
    <p:sldId id="262" r:id="rId3"/>
  </p:sldIdLst>
  <p:sldSz cx="7775575" cy="10907713"/>
  <p:notesSz cx="6735763" cy="9866313"/>
  <p:kinsoku lang="ja-JP" invalStChars="、。，．・：；？！゛゜ヽヾゝゞ々ー’”）〕］｝〉》」』】°‰′″℃￠％ぁぃぅぇぉっゃゅょゎァィゥェォッャュョヮヵヶ!%),.:;?]}｡｣､･ｧｨｩｪｫｬｭｮｯｰﾞﾟ" invalEndChars="‘“（〔［｛〈《「『【￥＄$([\{｢￡"/>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guide id="3" pos="3212">
          <p15:clr>
            <a:srgbClr val="A4A3A4"/>
          </p15:clr>
        </p15:guide>
      </p15:sldGuideLst>
    </p:ext>
    <p:ext uri="{2D200454-40CA-4A62-9FC3-DE9A4176ACB9}">
      <p15:notesGuideLst xmlns:p15="http://schemas.microsoft.com/office/powerpoint/2012/main">
        <p15:guide id="1" orient="horz" pos="3292">
          <p15:clr>
            <a:srgbClr val="A4A3A4"/>
          </p15:clr>
        </p15:guide>
        <p15:guide id="2" pos="2305">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9F7C"/>
    <a:srgbClr val="FEF8D6"/>
    <a:srgbClr val="FDEEC3"/>
    <a:srgbClr val="DAA600"/>
    <a:srgbClr val="5D2900"/>
    <a:srgbClr val="4B1F00"/>
    <a:srgbClr val="FF660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9515" autoAdjust="0"/>
  </p:normalViewPr>
  <p:slideViewPr>
    <p:cSldViewPr snapToGrid="0">
      <p:cViewPr>
        <p:scale>
          <a:sx n="100" d="100"/>
          <a:sy n="100" d="100"/>
        </p:scale>
        <p:origin x="1806" y="-2130"/>
      </p:cViewPr>
      <p:guideLst>
        <p:guide orient="horz" pos="3435"/>
        <p:guide pos="2449"/>
        <p:guide pos="3212"/>
      </p:guideLst>
    </p:cSldViewPr>
  </p:slideViewPr>
  <p:notesTextViewPr>
    <p:cViewPr>
      <p:scale>
        <a:sx n="1" d="1"/>
        <a:sy n="1" d="1"/>
      </p:scale>
      <p:origin x="0" y="0"/>
    </p:cViewPr>
  </p:notesTextViewPr>
  <p:notesViewPr>
    <p:cSldViewPr snapToGrid="0">
      <p:cViewPr varScale="1">
        <p:scale>
          <a:sx n="70" d="100"/>
          <a:sy n="70" d="100"/>
        </p:scale>
        <p:origin x="-2148" y="-108"/>
      </p:cViewPr>
      <p:guideLst>
        <p:guide orient="horz" pos="3292"/>
        <p:guide pos="2305"/>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9318" cy="493091"/>
          </a:xfrm>
          <a:prstGeom prst="rect">
            <a:avLst/>
          </a:prstGeom>
        </p:spPr>
        <p:txBody>
          <a:bodyPr vert="horz" lIns="85391" tIns="42697" rIns="85391" bIns="42697" rtlCol="0"/>
          <a:lstStyle>
            <a:lvl1pPr algn="l">
              <a:defRPr sz="1000"/>
            </a:lvl1pPr>
          </a:lstStyle>
          <a:p>
            <a:endParaRPr kumimoji="1" lang="ja-JP" altLang="en-US" dirty="0"/>
          </a:p>
        </p:txBody>
      </p:sp>
      <p:sp>
        <p:nvSpPr>
          <p:cNvPr id="3" name="日付プレースホルダー 2"/>
          <p:cNvSpPr>
            <a:spLocks noGrp="1"/>
          </p:cNvSpPr>
          <p:nvPr>
            <p:ph type="dt" sz="quarter" idx="1"/>
          </p:nvPr>
        </p:nvSpPr>
        <p:spPr>
          <a:xfrm>
            <a:off x="3814989" y="0"/>
            <a:ext cx="2919318" cy="493091"/>
          </a:xfrm>
          <a:prstGeom prst="rect">
            <a:avLst/>
          </a:prstGeom>
        </p:spPr>
        <p:txBody>
          <a:bodyPr vert="horz" lIns="85391" tIns="42697" rIns="85391" bIns="42697" rtlCol="0"/>
          <a:lstStyle>
            <a:lvl1pPr algn="r">
              <a:defRPr sz="1000"/>
            </a:lvl1pPr>
          </a:lstStyle>
          <a:p>
            <a:fld id="{EA4C0380-2DE9-498B-B68D-60B46204BA80}" type="datetimeFigureOut">
              <a:rPr kumimoji="1" lang="ja-JP" altLang="en-US" smtClean="0"/>
              <a:pPr/>
              <a:t>2020/1/6</a:t>
            </a:fld>
            <a:endParaRPr kumimoji="1" lang="ja-JP" altLang="en-US" dirty="0"/>
          </a:p>
        </p:txBody>
      </p:sp>
      <p:sp>
        <p:nvSpPr>
          <p:cNvPr id="4" name="フッター プレースホルダー 3"/>
          <p:cNvSpPr>
            <a:spLocks noGrp="1"/>
          </p:cNvSpPr>
          <p:nvPr>
            <p:ph type="ftr" sz="quarter" idx="2"/>
          </p:nvPr>
        </p:nvSpPr>
        <p:spPr>
          <a:xfrm>
            <a:off x="5" y="9371729"/>
            <a:ext cx="2919318" cy="493090"/>
          </a:xfrm>
          <a:prstGeom prst="rect">
            <a:avLst/>
          </a:prstGeom>
        </p:spPr>
        <p:txBody>
          <a:bodyPr vert="horz" lIns="85391" tIns="42697" rIns="85391" bIns="42697" rtlCol="0" anchor="b"/>
          <a:lstStyle>
            <a:lvl1pPr algn="l">
              <a:defRPr sz="1000"/>
            </a:lvl1pPr>
          </a:lstStyle>
          <a:p>
            <a:endParaRPr kumimoji="1" lang="ja-JP" altLang="en-US" dirty="0"/>
          </a:p>
        </p:txBody>
      </p:sp>
      <p:sp>
        <p:nvSpPr>
          <p:cNvPr id="5" name="スライド番号プレースホルダー 4"/>
          <p:cNvSpPr>
            <a:spLocks noGrp="1"/>
          </p:cNvSpPr>
          <p:nvPr>
            <p:ph type="sldNum" sz="quarter" idx="3"/>
          </p:nvPr>
        </p:nvSpPr>
        <p:spPr>
          <a:xfrm>
            <a:off x="3814989" y="9371729"/>
            <a:ext cx="2919318" cy="493090"/>
          </a:xfrm>
          <a:prstGeom prst="rect">
            <a:avLst/>
          </a:prstGeom>
        </p:spPr>
        <p:txBody>
          <a:bodyPr vert="horz" lIns="85391" tIns="42697" rIns="85391" bIns="42697" rtlCol="0" anchor="b"/>
          <a:lstStyle>
            <a:lvl1pPr algn="r">
              <a:defRPr sz="1000"/>
            </a:lvl1pPr>
          </a:lstStyle>
          <a:p>
            <a:fld id="{78A262EF-70DF-4926-8929-0A60A2E81DC8}" type="slidenum">
              <a:rPr kumimoji="1" lang="ja-JP" altLang="en-US" smtClean="0"/>
              <a:pPr/>
              <a:t>‹#›</a:t>
            </a:fld>
            <a:endParaRPr kumimoji="1" lang="ja-JP" altLang="en-US" dirty="0"/>
          </a:p>
        </p:txBody>
      </p:sp>
    </p:spTree>
    <p:extLst>
      <p:ext uri="{BB962C8B-B14F-4D97-AF65-F5344CB8AC3E}">
        <p14:creationId xmlns:p14="http://schemas.microsoft.com/office/powerpoint/2010/main" val="3854052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18830" cy="495028"/>
          </a:xfrm>
          <a:prstGeom prst="rect">
            <a:avLst/>
          </a:prstGeom>
        </p:spPr>
        <p:txBody>
          <a:bodyPr vert="horz" lIns="90738" tIns="45370" rIns="90738" bIns="45370" rtlCol="0"/>
          <a:lstStyle>
            <a:lvl1pPr algn="l">
              <a:defRPr sz="1000"/>
            </a:lvl1pPr>
          </a:lstStyle>
          <a:p>
            <a:endParaRPr kumimoji="1" lang="ja-JP" altLang="en-US" dirty="0"/>
          </a:p>
        </p:txBody>
      </p:sp>
      <p:sp>
        <p:nvSpPr>
          <p:cNvPr id="3" name="日付プレースホルダー 2"/>
          <p:cNvSpPr>
            <a:spLocks noGrp="1"/>
          </p:cNvSpPr>
          <p:nvPr>
            <p:ph type="dt" idx="1"/>
          </p:nvPr>
        </p:nvSpPr>
        <p:spPr>
          <a:xfrm>
            <a:off x="3815381" y="3"/>
            <a:ext cx="2918830" cy="495028"/>
          </a:xfrm>
          <a:prstGeom prst="rect">
            <a:avLst/>
          </a:prstGeom>
        </p:spPr>
        <p:txBody>
          <a:bodyPr vert="horz" lIns="90738" tIns="45370" rIns="90738" bIns="45370" rtlCol="0"/>
          <a:lstStyle>
            <a:lvl1pPr algn="r">
              <a:defRPr sz="1000"/>
            </a:lvl1pPr>
          </a:lstStyle>
          <a:p>
            <a:fld id="{70F99883-74AE-4A2C-81B7-5B86A08198C0}" type="datetimeFigureOut">
              <a:rPr kumimoji="1" lang="ja-JP" altLang="en-US" smtClean="0"/>
              <a:pPr/>
              <a:t>2020/1/6</a:t>
            </a:fld>
            <a:endParaRPr kumimoji="1" lang="ja-JP" altLang="en-US" dirty="0"/>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38" tIns="45370" rIns="90738" bIns="45370" rtlCol="0" anchor="ctr"/>
          <a:lstStyle/>
          <a:p>
            <a:endParaRPr lang="ja-JP" altLang="en-US" dirty="0"/>
          </a:p>
        </p:txBody>
      </p:sp>
      <p:sp>
        <p:nvSpPr>
          <p:cNvPr id="5" name="ノート プレースホルダー 4"/>
          <p:cNvSpPr>
            <a:spLocks noGrp="1"/>
          </p:cNvSpPr>
          <p:nvPr>
            <p:ph type="body" sz="quarter" idx="3"/>
          </p:nvPr>
        </p:nvSpPr>
        <p:spPr>
          <a:xfrm>
            <a:off x="673577" y="4748167"/>
            <a:ext cx="5388610" cy="3884860"/>
          </a:xfrm>
          <a:prstGeom prst="rect">
            <a:avLst/>
          </a:prstGeom>
        </p:spPr>
        <p:txBody>
          <a:bodyPr vert="horz" lIns="90738" tIns="45370" rIns="90738" bIns="453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371289"/>
            <a:ext cx="2918830" cy="495027"/>
          </a:xfrm>
          <a:prstGeom prst="rect">
            <a:avLst/>
          </a:prstGeom>
        </p:spPr>
        <p:txBody>
          <a:bodyPr vert="horz" lIns="90738" tIns="45370" rIns="90738" bIns="45370" rtlCol="0" anchor="b"/>
          <a:lstStyle>
            <a:lvl1pPr algn="l">
              <a:defRPr sz="1000"/>
            </a:lvl1pPr>
          </a:lstStyle>
          <a:p>
            <a:endParaRPr kumimoji="1" lang="ja-JP" altLang="en-US" dirty="0"/>
          </a:p>
        </p:txBody>
      </p:sp>
      <p:sp>
        <p:nvSpPr>
          <p:cNvPr id="7" name="スライド番号プレースホルダー 6"/>
          <p:cNvSpPr>
            <a:spLocks noGrp="1"/>
          </p:cNvSpPr>
          <p:nvPr>
            <p:ph type="sldNum" sz="quarter" idx="5"/>
          </p:nvPr>
        </p:nvSpPr>
        <p:spPr>
          <a:xfrm>
            <a:off x="3815381" y="9371289"/>
            <a:ext cx="2918830" cy="495027"/>
          </a:xfrm>
          <a:prstGeom prst="rect">
            <a:avLst/>
          </a:prstGeom>
        </p:spPr>
        <p:txBody>
          <a:bodyPr vert="horz" lIns="90738" tIns="45370" rIns="90738" bIns="45370" rtlCol="0" anchor="b"/>
          <a:lstStyle>
            <a:lvl1pPr algn="r">
              <a:defRPr sz="1000"/>
            </a:lvl1pPr>
          </a:lstStyle>
          <a:p>
            <a:fld id="{ACD93CC5-A9B8-46A1-B8C3-70AA73E05DA2}" type="slidenum">
              <a:rPr kumimoji="1" lang="ja-JP" altLang="en-US" smtClean="0"/>
              <a:pPr/>
              <a:t>‹#›</a:t>
            </a:fld>
            <a:endParaRPr kumimoji="1" lang="ja-JP" altLang="en-US" dirty="0"/>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kirari-npo@e-yoshijima.or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Server-win\share\アスクル関連\１月作業\0111アスクル\AI\010_930d_sns\aikon03.png"/>
          <p:cNvPicPr>
            <a:picLocks noChangeAspect="1" noChangeArrowheads="1"/>
          </p:cNvPicPr>
          <p:nvPr/>
        </p:nvPicPr>
        <p:blipFill>
          <a:blip r:embed="rId2" cstate="print"/>
          <a:srcRect/>
          <a:stretch>
            <a:fillRect/>
          </a:stretch>
        </p:blipFill>
        <p:spPr bwMode="auto">
          <a:xfrm flipH="1">
            <a:off x="6297125" y="451234"/>
            <a:ext cx="785469" cy="673100"/>
          </a:xfrm>
          <a:prstGeom prst="rect">
            <a:avLst/>
          </a:prstGeom>
          <a:noFill/>
        </p:spPr>
      </p:pic>
      <p:sp>
        <p:nvSpPr>
          <p:cNvPr id="43" name="テキスト ボックス 42"/>
          <p:cNvSpPr txBox="1"/>
          <p:nvPr/>
        </p:nvSpPr>
        <p:spPr>
          <a:xfrm>
            <a:off x="1652550" y="119577"/>
            <a:ext cx="4479111" cy="461665"/>
          </a:xfrm>
          <a:prstGeom prst="rect">
            <a:avLst/>
          </a:prstGeom>
          <a:noFill/>
        </p:spPr>
        <p:txBody>
          <a:bodyPr wrap="none" rtlCol="0">
            <a:spAutoFit/>
          </a:bodyPr>
          <a:lstStyle/>
          <a:p>
            <a:pPr algn="ctr"/>
            <a:r>
              <a:rPr kumimoji="1" lang="ja-JP" altLang="en-US" sz="2400" i="1" dirty="0">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地域創生　　　　</a:t>
            </a:r>
            <a:r>
              <a:rPr kumimoji="1" lang="ja-JP" altLang="en-US" sz="2400" i="1"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きらり</a:t>
            </a:r>
            <a:r>
              <a:rPr lang="ja-JP" altLang="en-US" sz="2400" i="1" dirty="0" err="1">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へ</a:t>
            </a:r>
            <a:r>
              <a:rPr kumimoji="1" lang="ja-JP" altLang="en-US" sz="2400" i="1" dirty="0">
                <a:solidFill>
                  <a:srgbClr val="FF0000"/>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集まれ！</a:t>
            </a:r>
          </a:p>
        </p:txBody>
      </p:sp>
      <p:grpSp>
        <p:nvGrpSpPr>
          <p:cNvPr id="19" name="グループ化 18"/>
          <p:cNvGrpSpPr/>
          <p:nvPr/>
        </p:nvGrpSpPr>
        <p:grpSpPr>
          <a:xfrm>
            <a:off x="284444" y="2813166"/>
            <a:ext cx="6648311" cy="584775"/>
            <a:chOff x="315460" y="2250815"/>
            <a:chExt cx="5447876" cy="584775"/>
          </a:xfrm>
        </p:grpSpPr>
        <p:sp>
          <p:nvSpPr>
            <p:cNvPr id="56" name="正方形/長方形 55"/>
            <p:cNvSpPr/>
            <p:nvPr/>
          </p:nvSpPr>
          <p:spPr>
            <a:xfrm>
              <a:off x="315460" y="2420092"/>
              <a:ext cx="737592" cy="415498"/>
            </a:xfrm>
            <a:prstGeom prst="rect">
              <a:avLst/>
            </a:prstGeom>
            <a:solidFill>
              <a:srgbClr val="4B1F00"/>
            </a:solidFill>
          </p:spPr>
          <p:txBody>
            <a:bodyPr wrap="square" lIns="0" tIns="0" rIns="0" bIns="0" rtlCol="0" anchor="ctr">
              <a:spAutoFit/>
            </a:bodyPr>
            <a:lstStyle/>
            <a:p>
              <a:pPr algn="ctr">
                <a:lnSpc>
                  <a:spcPct val="150000"/>
                </a:lnSpc>
              </a:pPr>
              <a:r>
                <a:rPr kumimoji="1" lang="ja-JP" altLang="en-US" sz="1800" b="1" dirty="0">
                  <a:solidFill>
                    <a:schemeClr val="bg1"/>
                  </a:solidFill>
                  <a:latin typeface="+mn-ea"/>
                </a:rPr>
                <a:t>日　時</a:t>
              </a:r>
            </a:p>
          </p:txBody>
        </p:sp>
        <p:sp>
          <p:nvSpPr>
            <p:cNvPr id="62" name="テキスト ボックス 61"/>
            <p:cNvSpPr txBox="1"/>
            <p:nvPr/>
          </p:nvSpPr>
          <p:spPr>
            <a:xfrm>
              <a:off x="1257071" y="2250815"/>
              <a:ext cx="4506265" cy="584775"/>
            </a:xfrm>
            <a:prstGeom prst="rect">
              <a:avLst/>
            </a:prstGeom>
            <a:noFill/>
          </p:spPr>
          <p:txBody>
            <a:bodyPr wrap="square" rtlCol="0">
              <a:spAutoFit/>
            </a:bodyPr>
            <a:lstStyle/>
            <a:p>
              <a:r>
                <a:rPr lang="en-US" altLang="ja-JP" sz="2100" b="1" dirty="0">
                  <a:latin typeface="ＤＦＧ平成ゴシック体W9" pitchFamily="50" charset="-128"/>
                  <a:ea typeface="ＤＦＧ平成ゴシック体W9" pitchFamily="50" charset="-128"/>
                </a:rPr>
                <a:t>2020</a:t>
              </a:r>
              <a:r>
                <a:rPr lang="ja-JP" altLang="en-US" sz="2100" b="1" dirty="0">
                  <a:latin typeface="ＤＦＧ平成ゴシック体W9" pitchFamily="50" charset="-128"/>
                  <a:ea typeface="ＤＦＧ平成ゴシック体W9" pitchFamily="50" charset="-128"/>
                </a:rPr>
                <a:t>年</a:t>
              </a:r>
              <a:r>
                <a:rPr lang="en-US" altLang="ja-JP" sz="3200" b="1" dirty="0">
                  <a:latin typeface="ＤＦＧ平成ゴシック体W9" pitchFamily="50" charset="-128"/>
                  <a:ea typeface="ＤＦＧ平成ゴシック体W9" pitchFamily="50" charset="-128"/>
                </a:rPr>
                <a:t>2</a:t>
              </a:r>
              <a:r>
                <a:rPr lang="ja-JP" altLang="ja-JP" sz="2100" b="1" dirty="0">
                  <a:latin typeface="ＤＦＧ平成ゴシック体W9" pitchFamily="50" charset="-128"/>
                  <a:ea typeface="ＤＦＧ平成ゴシック体W9" pitchFamily="50" charset="-128"/>
                </a:rPr>
                <a:t>月</a:t>
              </a:r>
              <a:r>
                <a:rPr lang="en-US" altLang="ja-JP" sz="3200" b="1" dirty="0">
                  <a:latin typeface="ＤＦＧ平成ゴシック体W9" pitchFamily="50" charset="-128"/>
                  <a:ea typeface="ＤＦＧ平成ゴシック体W9" pitchFamily="50" charset="-128"/>
                </a:rPr>
                <a:t>7</a:t>
              </a:r>
              <a:r>
                <a:rPr lang="ja-JP" altLang="en-US" sz="2100" b="1" dirty="0">
                  <a:latin typeface="ＤＦＧ平成ゴシック体W9" pitchFamily="50" charset="-128"/>
                  <a:ea typeface="ＤＦＧ平成ゴシック体W9" pitchFamily="50" charset="-128"/>
                </a:rPr>
                <a:t>（金）</a:t>
              </a:r>
              <a:r>
                <a:rPr lang="en-US" altLang="ja-JP" sz="2100" b="1" dirty="0">
                  <a:latin typeface="ＤＦＧ平成ゴシック体W9" pitchFamily="50" charset="-128"/>
                  <a:ea typeface="ＤＦＧ平成ゴシック体W9" pitchFamily="50" charset="-128"/>
                </a:rPr>
                <a:t>13</a:t>
              </a:r>
              <a:r>
                <a:rPr lang="ja-JP" altLang="en-US" sz="2100" b="1" dirty="0">
                  <a:latin typeface="ＤＦＧ平成ゴシック体W9" pitchFamily="50" charset="-128"/>
                  <a:ea typeface="ＤＦＧ平成ゴシック体W9" pitchFamily="50" charset="-128"/>
                </a:rPr>
                <a:t>：</a:t>
              </a:r>
              <a:r>
                <a:rPr lang="en-US" altLang="ja-JP" sz="2100" b="1" dirty="0">
                  <a:latin typeface="ＤＦＧ平成ゴシック体W9" pitchFamily="50" charset="-128"/>
                  <a:ea typeface="ＤＦＧ平成ゴシック体W9" pitchFamily="50" charset="-128"/>
                </a:rPr>
                <a:t>30</a:t>
              </a:r>
              <a:r>
                <a:rPr lang="ja-JP" altLang="en-US" sz="2100" b="1" dirty="0">
                  <a:latin typeface="ＤＦＧ平成ゴシック体W9" pitchFamily="50" charset="-128"/>
                  <a:ea typeface="ＤＦＧ平成ゴシック体W9" pitchFamily="50" charset="-128"/>
                </a:rPr>
                <a:t>～</a:t>
              </a:r>
              <a:r>
                <a:rPr lang="en-US" altLang="ja-JP" sz="3200" b="1" dirty="0">
                  <a:latin typeface="ＤＦＧ平成ゴシック体W9" pitchFamily="50" charset="-128"/>
                  <a:ea typeface="ＤＦＧ平成ゴシック体W9" pitchFamily="50" charset="-128"/>
                </a:rPr>
                <a:t>8</a:t>
              </a:r>
              <a:r>
                <a:rPr lang="ja-JP" altLang="ja-JP" sz="2100" b="1" dirty="0">
                  <a:latin typeface="ＤＦＧ平成ゴシック体W9" pitchFamily="50" charset="-128"/>
                  <a:ea typeface="ＤＦＧ平成ゴシック体W9" pitchFamily="50" charset="-128"/>
                </a:rPr>
                <a:t>日</a:t>
              </a:r>
              <a:r>
                <a:rPr lang="ja-JP" altLang="en-US" sz="2100" b="1" dirty="0">
                  <a:latin typeface="ＤＦＧ平成ゴシック体W9" pitchFamily="50" charset="-128"/>
                  <a:ea typeface="ＤＦＧ平成ゴシック体W9" pitchFamily="50" charset="-128"/>
                </a:rPr>
                <a:t>（土）</a:t>
              </a:r>
              <a:r>
                <a:rPr lang="en-US" altLang="ja-JP" sz="2100" b="1" dirty="0">
                  <a:latin typeface="ＤＦＧ平成ゴシック体W9" pitchFamily="50" charset="-128"/>
                  <a:ea typeface="ＤＦＧ平成ゴシック体W9" pitchFamily="50" charset="-128"/>
                </a:rPr>
                <a:t>13</a:t>
              </a:r>
              <a:r>
                <a:rPr lang="ja-JP" altLang="en-US" sz="2100" b="1" dirty="0">
                  <a:latin typeface="ＤＦＧ平成ゴシック体W9" pitchFamily="50" charset="-128"/>
                  <a:ea typeface="ＤＦＧ平成ゴシック体W9" pitchFamily="50" charset="-128"/>
                </a:rPr>
                <a:t>：</a:t>
              </a:r>
              <a:r>
                <a:rPr lang="en-US" altLang="ja-JP" sz="2100" b="1" dirty="0">
                  <a:latin typeface="ＤＦＧ平成ゴシック体W9" pitchFamily="50" charset="-128"/>
                  <a:ea typeface="ＤＦＧ平成ゴシック体W9" pitchFamily="50" charset="-128"/>
                </a:rPr>
                <a:t>00</a:t>
              </a:r>
              <a:endParaRPr lang="ja-JP" altLang="ja-JP" sz="2100" b="1" dirty="0">
                <a:latin typeface="ＤＦＧ平成ゴシック体W9" pitchFamily="50" charset="-128"/>
                <a:ea typeface="ＤＦＧ平成ゴシック体W9" pitchFamily="50" charset="-128"/>
              </a:endParaRPr>
            </a:p>
          </p:txBody>
        </p:sp>
      </p:grpSp>
      <p:grpSp>
        <p:nvGrpSpPr>
          <p:cNvPr id="20" name="グループ化 19"/>
          <p:cNvGrpSpPr/>
          <p:nvPr/>
        </p:nvGrpSpPr>
        <p:grpSpPr>
          <a:xfrm>
            <a:off x="283806" y="3439485"/>
            <a:ext cx="7427580" cy="615553"/>
            <a:chOff x="327180" y="3269992"/>
            <a:chExt cx="5377662" cy="615553"/>
          </a:xfrm>
        </p:grpSpPr>
        <p:sp>
          <p:nvSpPr>
            <p:cNvPr id="57" name="正方形/長方形 56"/>
            <p:cNvSpPr/>
            <p:nvPr/>
          </p:nvSpPr>
          <p:spPr>
            <a:xfrm>
              <a:off x="327180" y="3425121"/>
              <a:ext cx="648000" cy="350545"/>
            </a:xfrm>
            <a:prstGeom prst="rect">
              <a:avLst/>
            </a:prstGeom>
            <a:solidFill>
              <a:srgbClr val="4B1F00"/>
            </a:solidFill>
          </p:spPr>
          <p:txBody>
            <a:bodyPr wrap="square" lIns="0" tIns="0" rIns="0" bIns="0" rtlCol="0" anchor="ctr">
              <a:spAutoFit/>
            </a:bodyPr>
            <a:lstStyle/>
            <a:p>
              <a:pPr algn="ctr">
                <a:lnSpc>
                  <a:spcPct val="150000"/>
                </a:lnSpc>
              </a:pPr>
              <a:r>
                <a:rPr lang="ja-JP" altLang="en-US" sz="1800" b="1" dirty="0">
                  <a:solidFill>
                    <a:schemeClr val="bg1"/>
                  </a:solidFill>
                  <a:latin typeface="+mn-ea"/>
                </a:rPr>
                <a:t>会　場</a:t>
              </a:r>
              <a:endParaRPr kumimoji="1" lang="ja-JP" altLang="en-US" sz="1800" b="1" dirty="0">
                <a:solidFill>
                  <a:schemeClr val="bg1"/>
                </a:solidFill>
                <a:latin typeface="+mn-ea"/>
              </a:endParaRPr>
            </a:p>
          </p:txBody>
        </p:sp>
        <p:sp>
          <p:nvSpPr>
            <p:cNvPr id="66" name="テキスト ボックス 65"/>
            <p:cNvSpPr txBox="1"/>
            <p:nvPr/>
          </p:nvSpPr>
          <p:spPr>
            <a:xfrm>
              <a:off x="1159606" y="3269992"/>
              <a:ext cx="4545236" cy="615553"/>
            </a:xfrm>
            <a:prstGeom prst="rect">
              <a:avLst/>
            </a:prstGeom>
            <a:noFill/>
          </p:spPr>
          <p:txBody>
            <a:bodyPr wrap="square" rtlCol="0">
              <a:spAutoFit/>
            </a:bodyPr>
            <a:lstStyle/>
            <a:p>
              <a:r>
                <a:rPr lang="ja-JP" altLang="en-US" sz="2000" b="1" dirty="0">
                  <a:latin typeface="ＤＦＧ平成ゴシック体W7" pitchFamily="50" charset="-128"/>
                  <a:ea typeface="ＤＦＧ平成ゴシック体W7" pitchFamily="50" charset="-128"/>
                </a:rPr>
                <a:t>きらりよしじまネットワーク</a:t>
              </a:r>
              <a:r>
                <a:rPr lang="ja-JP" altLang="en-US" sz="1400" b="1" dirty="0">
                  <a:latin typeface="ＤＦＧ平成ゴシック体W7" pitchFamily="50" charset="-128"/>
                  <a:ea typeface="ＤＦＧ平成ゴシック体W7" pitchFamily="50" charset="-128"/>
                </a:rPr>
                <a:t>（山形県川西町大字吉田</a:t>
              </a:r>
              <a:r>
                <a:rPr lang="en-US" altLang="ja-JP" sz="1400" b="1" dirty="0">
                  <a:latin typeface="ＤＦＧ平成ゴシック体W7" pitchFamily="50" charset="-128"/>
                  <a:ea typeface="ＤＦＧ平成ゴシック体W7" pitchFamily="50" charset="-128"/>
                </a:rPr>
                <a:t>5886-1</a:t>
              </a:r>
              <a:r>
                <a:rPr lang="ja-JP" altLang="en-US" sz="1400" b="1" dirty="0">
                  <a:latin typeface="ＤＦＧ平成ゴシック体W7" pitchFamily="50" charset="-128"/>
                  <a:ea typeface="ＤＦＧ平成ゴシック体W7" pitchFamily="50" charset="-128"/>
                </a:rPr>
                <a:t>）</a:t>
              </a:r>
              <a:endParaRPr lang="en-US" altLang="ja-JP" sz="1400" b="1" dirty="0">
                <a:latin typeface="ＤＦＧ平成ゴシック体W7" pitchFamily="50" charset="-128"/>
                <a:ea typeface="ＤＦＧ平成ゴシック体W7" pitchFamily="50" charset="-128"/>
              </a:endParaRPr>
            </a:p>
            <a:p>
              <a:r>
                <a:rPr lang="ja-JP" altLang="en-US" sz="1400" b="1" dirty="0">
                  <a:latin typeface="ＤＦＧ平成ゴシック体W7" pitchFamily="50" charset="-128"/>
                  <a:ea typeface="ＤＦＧ平成ゴシック体W7" pitchFamily="50" charset="-128"/>
                </a:rPr>
                <a:t>吉島地区交流センター（</a:t>
              </a:r>
              <a:r>
                <a:rPr lang="en-US" altLang="ja-JP" sz="1400" b="1" dirty="0">
                  <a:latin typeface="ＤＦＧ平成ゴシック体W7" pitchFamily="50" charset="-128"/>
                  <a:ea typeface="ＤＦＧ平成ゴシック体W7" pitchFamily="50" charset="-128"/>
                </a:rPr>
                <a:t>0238-44-2840</a:t>
              </a:r>
              <a:r>
                <a:rPr lang="ja-JP" altLang="en-US" sz="1400" b="1" dirty="0">
                  <a:latin typeface="ＤＦＧ平成ゴシック体W7" pitchFamily="50" charset="-128"/>
                  <a:ea typeface="ＤＦＧ平成ゴシック体W7" pitchFamily="50" charset="-128"/>
                </a:rPr>
                <a:t>）</a:t>
              </a:r>
              <a:endParaRPr lang="ja-JP" altLang="ja-JP" sz="1400" dirty="0">
                <a:latin typeface="ＤＦＧ平成ゴシック体W7" pitchFamily="50" charset="-128"/>
                <a:ea typeface="ＤＦＧ平成ゴシック体W7" pitchFamily="50" charset="-128"/>
              </a:endParaRPr>
            </a:p>
          </p:txBody>
        </p:sp>
      </p:grpSp>
      <p:sp>
        <p:nvSpPr>
          <p:cNvPr id="2" name="テキスト ボックス 1"/>
          <p:cNvSpPr txBox="1"/>
          <p:nvPr/>
        </p:nvSpPr>
        <p:spPr>
          <a:xfrm>
            <a:off x="1129835" y="479057"/>
            <a:ext cx="5444586" cy="707886"/>
          </a:xfrm>
          <a:prstGeom prst="rect">
            <a:avLst/>
          </a:prstGeom>
          <a:noFill/>
        </p:spPr>
        <p:txBody>
          <a:bodyPr wrap="square" rtlCol="0">
            <a:spAutoFit/>
          </a:bodyPr>
          <a:lstStyle/>
          <a:p>
            <a:pPr algn="ctr"/>
            <a:r>
              <a:rPr lang="ja-JP" altLang="en-US" sz="4000" dirty="0">
                <a:solidFill>
                  <a:schemeClr val="accent2">
                    <a:lumMod val="75000"/>
                  </a:schemeClr>
                </a:solidFill>
                <a:latin typeface="HGP創英角ｺﾞｼｯｸUB" panose="020B0900000000000000" pitchFamily="50" charset="-128"/>
                <a:ea typeface="HGP創英角ｺﾞｼｯｸUB" panose="020B0900000000000000" pitchFamily="50" charset="-128"/>
              </a:rPr>
              <a:t>ゆめ未来ミーティング</a:t>
            </a:r>
            <a:endParaRPr kumimoji="1" lang="ja-JP" altLang="en-US" sz="4000" dirty="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p:txBody>
      </p:sp>
      <p:grpSp>
        <p:nvGrpSpPr>
          <p:cNvPr id="6" name="グループ化 5"/>
          <p:cNvGrpSpPr/>
          <p:nvPr/>
        </p:nvGrpSpPr>
        <p:grpSpPr>
          <a:xfrm rot="1157233">
            <a:off x="96742" y="395467"/>
            <a:ext cx="1542296" cy="546682"/>
            <a:chOff x="266561" y="643664"/>
            <a:chExt cx="1542296" cy="546682"/>
          </a:xfrm>
        </p:grpSpPr>
        <p:sp>
          <p:nvSpPr>
            <p:cNvPr id="3" name="四角形吹き出し 2"/>
            <p:cNvSpPr/>
            <p:nvPr/>
          </p:nvSpPr>
          <p:spPr>
            <a:xfrm rot="19135471">
              <a:off x="266561" y="643664"/>
              <a:ext cx="1542296" cy="546682"/>
            </a:xfrm>
            <a:prstGeom prst="wedgeRectCallout">
              <a:avLst>
                <a:gd name="adj1" fmla="val 36922"/>
                <a:gd name="adj2" fmla="val 80929"/>
              </a:avLst>
            </a:prstGeom>
            <a:ln w="57150">
              <a:solidFill>
                <a:srgbClr val="B29F7C"/>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endParaRPr kumimoji="1" lang="ja-JP" altLang="en-US" sz="3200" b="1"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rot="19114553">
              <a:off x="293176" y="692116"/>
              <a:ext cx="1505540" cy="461665"/>
            </a:xfrm>
            <a:prstGeom prst="rect">
              <a:avLst/>
            </a:prstGeom>
            <a:noFill/>
          </p:spPr>
          <p:txBody>
            <a:bodyPr wrap="none" rtlCol="0">
              <a:spAutoFit/>
            </a:bodyPr>
            <a:lstStyle/>
            <a:p>
              <a:r>
                <a:rPr kumimoji="1" lang="ja-JP" altLang="en-US" sz="2400" dirty="0">
                  <a:solidFill>
                    <a:srgbClr val="B29F7C"/>
                  </a:solidFill>
                  <a:latin typeface="HGPｺﾞｼｯｸE" panose="020B0900000000000000" pitchFamily="50" charset="-128"/>
                  <a:ea typeface="HGPｺﾞｼｯｸE" panose="020B0900000000000000" pitchFamily="50" charset="-128"/>
                </a:rPr>
                <a:t>地域づくり</a:t>
              </a:r>
            </a:p>
          </p:txBody>
        </p:sp>
      </p:grpSp>
      <p:sp>
        <p:nvSpPr>
          <p:cNvPr id="5" name="テキスト ボックス 4"/>
          <p:cNvSpPr txBox="1"/>
          <p:nvPr/>
        </p:nvSpPr>
        <p:spPr>
          <a:xfrm>
            <a:off x="280538" y="1210589"/>
            <a:ext cx="7239127" cy="1815882"/>
          </a:xfrm>
          <a:prstGeom prst="rect">
            <a:avLst/>
          </a:prstGeom>
          <a:noFill/>
        </p:spPr>
        <p:txBody>
          <a:bodyPr wrap="square" rtlCol="0">
            <a:spAutoFit/>
          </a:bodyPr>
          <a:lstStyle/>
          <a:p>
            <a:r>
              <a:rPr lang="ja-JP" altLang="en-US" sz="1000" dirty="0"/>
              <a:t>　</a:t>
            </a:r>
            <a:r>
              <a:rPr lang="ja-JP" altLang="en-US" sz="1400" dirty="0"/>
              <a:t> </a:t>
            </a:r>
            <a:r>
              <a:rPr lang="ja-JP" altLang="en-US" sz="1400" b="1" dirty="0">
                <a:solidFill>
                  <a:srgbClr val="0000FF"/>
                </a:solidFill>
                <a:latin typeface="ＤＦＧ細丸ゴシック体" panose="020F0300000000000000" pitchFamily="50" charset="-128"/>
                <a:ea typeface="ＤＦＧ細丸ゴシック体" panose="020F0300000000000000" pitchFamily="50" charset="-128"/>
              </a:rPr>
              <a:t>人口減少の加速化により地域コミュニティーの消滅も危惧される中、地域の自立と未来を切り拓く「わがこと・まるごとの新しい地域生活支援の構築」を目指す画期的なワークショップを開催します！</a:t>
            </a:r>
          </a:p>
          <a:p>
            <a:r>
              <a:rPr lang="ja-JP" altLang="en-US" sz="1400" b="1" dirty="0">
                <a:solidFill>
                  <a:srgbClr val="0000FF"/>
                </a:solidFill>
                <a:latin typeface="ＤＦＧ細丸ゴシック体" panose="020F0300000000000000" pitchFamily="50" charset="-128"/>
                <a:ea typeface="ＤＦＧ細丸ゴシック体" panose="020F0300000000000000" pitchFamily="50" charset="-128"/>
              </a:rPr>
              <a:t>   これまでも多くの優秀な人々が、さまざまな地域や組織から集まり、大きな成果を生み出すプロジェクトを作り出してきました。６回目を迎える今回は、更に未来と社会にインパクトを与える新規プロジェクト創生に取り組みます。</a:t>
            </a:r>
          </a:p>
          <a:p>
            <a:r>
              <a:rPr lang="ja-JP" altLang="en-US" sz="1400" b="1" dirty="0">
                <a:solidFill>
                  <a:srgbClr val="0000FF"/>
                </a:solidFill>
                <a:latin typeface="ＤＦＧ細丸ゴシック体" panose="020F0300000000000000" pitchFamily="50" charset="-128"/>
                <a:ea typeface="ＤＦＧ細丸ゴシック体" panose="020F0300000000000000" pitchFamily="50" charset="-128"/>
              </a:rPr>
              <a:t>   実現可能な提案は、きらりよしじまが実際に”新しい地域生活支援モデル”の先進事例として、実践にトライします！</a:t>
            </a:r>
            <a:endParaRPr lang="en-US" altLang="ja-JP" sz="1400" b="1" dirty="0">
              <a:solidFill>
                <a:srgbClr val="0000FF"/>
              </a:solidFill>
              <a:latin typeface="ＤＦＧ細丸ゴシック体" panose="020F0300000000000000" pitchFamily="50" charset="-128"/>
              <a:ea typeface="ＤＦＧ細丸ゴシック体" panose="020F0300000000000000" pitchFamily="50" charset="-128"/>
            </a:endParaRPr>
          </a:p>
        </p:txBody>
      </p:sp>
      <p:grpSp>
        <p:nvGrpSpPr>
          <p:cNvPr id="16" name="グループ化 15"/>
          <p:cNvGrpSpPr/>
          <p:nvPr/>
        </p:nvGrpSpPr>
        <p:grpSpPr>
          <a:xfrm rot="302477">
            <a:off x="6713399" y="3959713"/>
            <a:ext cx="911041" cy="354158"/>
            <a:chOff x="4361759" y="255690"/>
            <a:chExt cx="911041" cy="354158"/>
          </a:xfrm>
        </p:grpSpPr>
        <p:sp>
          <p:nvSpPr>
            <p:cNvPr id="54" name="四角形吹き出し 53"/>
            <p:cNvSpPr/>
            <p:nvPr/>
          </p:nvSpPr>
          <p:spPr>
            <a:xfrm rot="977046">
              <a:off x="4361759" y="255690"/>
              <a:ext cx="848066" cy="354158"/>
            </a:xfrm>
            <a:prstGeom prst="wedgeRectCallout">
              <a:avLst>
                <a:gd name="adj1" fmla="val -41840"/>
                <a:gd name="adj2" fmla="val 79718"/>
              </a:avLst>
            </a:prstGeom>
            <a:ln w="28575">
              <a:solidFill>
                <a:srgbClr val="B29F7C"/>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endParaRPr kumimoji="1" lang="ja-JP" altLang="en-US" sz="3200" b="1" dirty="0">
                <a:latin typeface="HGP創英角ｺﾞｼｯｸUB" panose="020B0900000000000000" pitchFamily="50" charset="-128"/>
                <a:ea typeface="HGP創英角ｺﾞｼｯｸUB" panose="020B0900000000000000" pitchFamily="50" charset="-128"/>
              </a:endParaRPr>
            </a:p>
          </p:txBody>
        </p:sp>
        <p:sp>
          <p:nvSpPr>
            <p:cNvPr id="55" name="テキスト ボックス 54"/>
            <p:cNvSpPr txBox="1"/>
            <p:nvPr/>
          </p:nvSpPr>
          <p:spPr>
            <a:xfrm rot="1069754">
              <a:off x="4382813" y="292550"/>
              <a:ext cx="889987" cy="276999"/>
            </a:xfrm>
            <a:prstGeom prst="rect">
              <a:avLst/>
            </a:prstGeom>
            <a:noFill/>
          </p:spPr>
          <p:txBody>
            <a:bodyPr wrap="none" rtlCol="0">
              <a:spAutoFit/>
            </a:bodyPr>
            <a:lstStyle/>
            <a:p>
              <a:r>
                <a:rPr lang="ja-JP" altLang="en-US" sz="1200" dirty="0">
                  <a:solidFill>
                    <a:srgbClr val="B29F7C"/>
                  </a:solidFill>
                  <a:latin typeface="HGPｺﾞｼｯｸE" panose="020B0900000000000000" pitchFamily="50" charset="-128"/>
                  <a:ea typeface="HGPｺﾞｼｯｸE" panose="020B0900000000000000" pitchFamily="50" charset="-128"/>
                </a:rPr>
                <a:t>ここ大事！</a:t>
              </a:r>
              <a:endParaRPr kumimoji="1" lang="ja-JP" altLang="en-US" sz="1200" dirty="0">
                <a:solidFill>
                  <a:srgbClr val="B29F7C"/>
                </a:solidFill>
                <a:latin typeface="HGPｺﾞｼｯｸE" panose="020B0900000000000000" pitchFamily="50" charset="-128"/>
                <a:ea typeface="HGPｺﾞｼｯｸE" panose="020B0900000000000000" pitchFamily="50" charset="-128"/>
              </a:endParaRPr>
            </a:p>
          </p:txBody>
        </p:sp>
      </p:grpSp>
      <p:sp>
        <p:nvSpPr>
          <p:cNvPr id="111" name="テキスト ボックス 110"/>
          <p:cNvSpPr txBox="1"/>
          <p:nvPr/>
        </p:nvSpPr>
        <p:spPr>
          <a:xfrm rot="20763115">
            <a:off x="3374301" y="5717349"/>
            <a:ext cx="899160" cy="323165"/>
          </a:xfrm>
          <a:prstGeom prst="rect">
            <a:avLst/>
          </a:prstGeom>
          <a:noFill/>
        </p:spPr>
        <p:txBody>
          <a:bodyPr wrap="square" rtlCol="0">
            <a:spAutoFit/>
          </a:bodyPr>
          <a:lstStyle/>
          <a:p>
            <a:pPr algn="ctr"/>
            <a:r>
              <a:rPr lang="ja-JP" altLang="ja-JP" sz="1500" b="1" dirty="0">
                <a:solidFill>
                  <a:srgbClr val="5D2900"/>
                </a:solidFill>
                <a:latin typeface="ＤＦＧ平成ゴシック体W9" pitchFamily="50" charset="-128"/>
                <a:ea typeface="ＤＦＧ平成ゴシック体W9" pitchFamily="50" charset="-128"/>
              </a:rPr>
              <a:t>第</a:t>
            </a:r>
            <a:r>
              <a:rPr lang="en-US" altLang="ja-JP" sz="1500" b="1" dirty="0">
                <a:solidFill>
                  <a:srgbClr val="5D2900"/>
                </a:solidFill>
                <a:latin typeface="ＤＦＧ平成ゴシック体W9" pitchFamily="50" charset="-128"/>
                <a:ea typeface="ＤＦＧ平成ゴシック体W9" pitchFamily="50" charset="-128"/>
              </a:rPr>
              <a:t>3</a:t>
            </a:r>
            <a:r>
              <a:rPr lang="ja-JP" altLang="ja-JP" sz="1500" b="1" dirty="0">
                <a:solidFill>
                  <a:srgbClr val="5D2900"/>
                </a:solidFill>
                <a:latin typeface="ＤＦＧ平成ゴシック体W9" pitchFamily="50" charset="-128"/>
                <a:ea typeface="ＤＦＧ平成ゴシック体W9" pitchFamily="50" charset="-128"/>
              </a:rPr>
              <a:t>部</a:t>
            </a:r>
            <a:endParaRPr lang="ja-JP" altLang="ja-JP" sz="1500" dirty="0">
              <a:solidFill>
                <a:srgbClr val="5D2900"/>
              </a:solidFill>
              <a:latin typeface="ＤＦＧ平成ゴシック体W9" pitchFamily="50" charset="-128"/>
              <a:ea typeface="ＤＦＧ平成ゴシック体W9" pitchFamily="50" charset="-128"/>
            </a:endParaRPr>
          </a:p>
        </p:txBody>
      </p:sp>
      <p:grpSp>
        <p:nvGrpSpPr>
          <p:cNvPr id="22" name="グループ化 21"/>
          <p:cNvGrpSpPr/>
          <p:nvPr/>
        </p:nvGrpSpPr>
        <p:grpSpPr>
          <a:xfrm>
            <a:off x="54449" y="9953634"/>
            <a:ext cx="7542501" cy="880520"/>
            <a:chOff x="33239" y="5985156"/>
            <a:chExt cx="5992987" cy="880520"/>
          </a:xfrm>
        </p:grpSpPr>
        <p:sp>
          <p:nvSpPr>
            <p:cNvPr id="116" name="テキスト ボックス 115"/>
            <p:cNvSpPr txBox="1"/>
            <p:nvPr/>
          </p:nvSpPr>
          <p:spPr>
            <a:xfrm>
              <a:off x="33239" y="5985156"/>
              <a:ext cx="5992987" cy="307777"/>
            </a:xfrm>
            <a:prstGeom prst="rect">
              <a:avLst/>
            </a:prstGeom>
            <a:noFill/>
          </p:spPr>
          <p:txBody>
            <a:bodyPr wrap="square" rtlCol="0">
              <a:spAutoFit/>
            </a:bodyPr>
            <a:lstStyle/>
            <a:p>
              <a:r>
                <a:rPr lang="ja-JP" altLang="en-US" sz="1400" b="1" dirty="0">
                  <a:latin typeface="ＤＦＧ平成ゴシック体W7" pitchFamily="50" charset="-128"/>
                  <a:ea typeface="ＤＦＧ平成ゴシック体W7" pitchFamily="50" charset="-128"/>
                </a:rPr>
                <a:t>裏面の参加申込書に記入の上、</a:t>
              </a:r>
              <a:r>
                <a:rPr lang="en-US" altLang="ja-JP" sz="1400" b="1" dirty="0">
                  <a:latin typeface="ＤＦＧ平成ゴシック体W7" pitchFamily="50" charset="-128"/>
                  <a:ea typeface="ＤＦＧ平成ゴシック体W7" pitchFamily="50" charset="-128"/>
                </a:rPr>
                <a:t>FAX</a:t>
              </a:r>
              <a:r>
                <a:rPr lang="ja-JP" altLang="en-US" sz="1400" b="1" dirty="0">
                  <a:latin typeface="ＤＦＧ平成ゴシック体W7" pitchFamily="50" charset="-128"/>
                  <a:ea typeface="ＤＦＧ平成ゴシック体W7" pitchFamily="50" charset="-128"/>
                </a:rPr>
                <a:t>またはメールにて</a:t>
              </a:r>
              <a:r>
                <a:rPr lang="en-US" altLang="ja-JP" sz="1400" b="1" u="sng" dirty="0">
                  <a:latin typeface="ＤＦＧ平成ゴシック体W7" pitchFamily="50" charset="-128"/>
                  <a:ea typeface="ＤＦＧ平成ゴシック体W7" pitchFamily="50" charset="-128"/>
                </a:rPr>
                <a:t>1</a:t>
              </a:r>
              <a:r>
                <a:rPr lang="ja-JP" altLang="en-US" sz="1400" b="1" u="sng" dirty="0">
                  <a:latin typeface="ＤＦＧ平成ゴシック体W7" pitchFamily="50" charset="-128"/>
                  <a:ea typeface="ＤＦＧ平成ゴシック体W7" pitchFamily="50" charset="-128"/>
                </a:rPr>
                <a:t>月</a:t>
              </a:r>
              <a:r>
                <a:rPr lang="en-US" altLang="ja-JP" sz="1400" b="1" u="sng" dirty="0">
                  <a:latin typeface="ＤＦＧ平成ゴシック体W7" pitchFamily="50" charset="-128"/>
                  <a:ea typeface="ＤＦＧ平成ゴシック体W7" pitchFamily="50" charset="-128"/>
                </a:rPr>
                <a:t>3</a:t>
              </a:r>
              <a:r>
                <a:rPr lang="ja-JP" altLang="en-US" sz="1400" b="1" u="sng" dirty="0">
                  <a:latin typeface="ＤＦＧ平成ゴシック体W7" pitchFamily="50" charset="-128"/>
                  <a:ea typeface="ＤＦＧ平成ゴシック体W7" pitchFamily="50" charset="-128"/>
                </a:rPr>
                <a:t>１日（金）まで</a:t>
              </a:r>
              <a:r>
                <a:rPr lang="ja-JP" altLang="en-US" sz="1400" b="1" dirty="0">
                  <a:latin typeface="ＤＦＧ平成ゴシック体W7" pitchFamily="50" charset="-128"/>
                  <a:ea typeface="ＤＦＧ平成ゴシック体W7" pitchFamily="50" charset="-128"/>
                </a:rPr>
                <a:t>お申込みください。</a:t>
              </a:r>
              <a:endParaRPr lang="ja-JP" altLang="ja-JP" sz="1400" b="1" u="sng" dirty="0">
                <a:latin typeface="ＤＦＧ平成ゴシック体W7" pitchFamily="50" charset="-128"/>
                <a:ea typeface="ＤＦＧ平成ゴシック体W7" pitchFamily="50" charset="-128"/>
              </a:endParaRPr>
            </a:p>
          </p:txBody>
        </p:sp>
        <p:sp>
          <p:nvSpPr>
            <p:cNvPr id="117" name="テキスト ボックス 116"/>
            <p:cNvSpPr txBox="1"/>
            <p:nvPr/>
          </p:nvSpPr>
          <p:spPr>
            <a:xfrm>
              <a:off x="185699" y="6280901"/>
              <a:ext cx="2977789" cy="584775"/>
            </a:xfrm>
            <a:prstGeom prst="rect">
              <a:avLst/>
            </a:prstGeom>
            <a:noFill/>
          </p:spPr>
          <p:txBody>
            <a:bodyPr wrap="square" rtlCol="0">
              <a:spAutoFit/>
            </a:bodyPr>
            <a:lstStyle/>
            <a:p>
              <a:r>
                <a:rPr lang="en-US" altLang="ja-JP" sz="1600" b="1" dirty="0">
                  <a:latin typeface="ＤＦＧ平成ゴシック体W7" pitchFamily="50" charset="-128"/>
                  <a:ea typeface="ＤＦＧ平成ゴシック体W7" pitchFamily="50" charset="-128"/>
                </a:rPr>
                <a:t>FAX</a:t>
              </a:r>
              <a:r>
                <a:rPr lang="ja-JP" altLang="en-US" sz="1600" b="1" dirty="0">
                  <a:latin typeface="ＤＦＧ平成ゴシック体W7" pitchFamily="50" charset="-128"/>
                  <a:ea typeface="ＤＦＧ平成ゴシック体W7" pitchFamily="50" charset="-128"/>
                </a:rPr>
                <a:t>：</a:t>
              </a:r>
              <a:r>
                <a:rPr lang="en-US" altLang="ja-JP" sz="1600" b="1" dirty="0">
                  <a:latin typeface="ＤＦＧ平成ゴシック体W7" pitchFamily="50" charset="-128"/>
                  <a:ea typeface="ＤＦＧ平成ゴシック体W7" pitchFamily="50" charset="-128"/>
                </a:rPr>
                <a:t>0238-44-2841 </a:t>
              </a:r>
            </a:p>
            <a:p>
              <a:r>
                <a:rPr lang="en-US" altLang="ja-JP" sz="1600" b="1" dirty="0">
                  <a:latin typeface="ＤＦＧ平成ゴシック体W7" pitchFamily="50" charset="-128"/>
                  <a:ea typeface="ＤＦＧ平成ゴシック体W7" pitchFamily="50" charset="-128"/>
                </a:rPr>
                <a:t>mail</a:t>
              </a:r>
              <a:r>
                <a:rPr lang="ja-JP" altLang="en-US" sz="1600" b="1" dirty="0">
                  <a:latin typeface="ＤＦＧ平成ゴシック体W7" pitchFamily="50" charset="-128"/>
                  <a:ea typeface="ＤＦＧ平成ゴシック体W7" pitchFamily="50" charset="-128"/>
                </a:rPr>
                <a:t>：</a:t>
              </a:r>
              <a:r>
                <a:rPr lang="en-US" altLang="ja-JP" sz="1600" b="1" dirty="0">
                  <a:latin typeface="ＤＦＧ平成ゴシック体W7" pitchFamily="50" charset="-128"/>
                  <a:ea typeface="ＤＦＧ平成ゴシック体W7" pitchFamily="50" charset="-128"/>
                  <a:hlinkClick r:id="rId3"/>
                </a:rPr>
                <a:t>kirari-npo@e-yoshijima.org</a:t>
              </a:r>
              <a:endParaRPr lang="en-US" altLang="ja-JP" sz="1600" b="1" dirty="0">
                <a:latin typeface="ＤＦＧ平成ゴシック体W7" pitchFamily="50" charset="-128"/>
                <a:ea typeface="ＤＦＧ平成ゴシック体W7" pitchFamily="50" charset="-128"/>
              </a:endParaRPr>
            </a:p>
          </p:txBody>
        </p:sp>
      </p:grpSp>
      <p:sp>
        <p:nvSpPr>
          <p:cNvPr id="118" name="テキスト ボックス 117"/>
          <p:cNvSpPr txBox="1"/>
          <p:nvPr/>
        </p:nvSpPr>
        <p:spPr>
          <a:xfrm>
            <a:off x="3770702" y="10233099"/>
            <a:ext cx="4010221" cy="646331"/>
          </a:xfrm>
          <a:prstGeom prst="rect">
            <a:avLst/>
          </a:prstGeom>
          <a:solidFill>
            <a:schemeClr val="bg1">
              <a:alpha val="65000"/>
            </a:schemeClr>
          </a:solidFill>
        </p:spPr>
        <p:txBody>
          <a:bodyPr wrap="square" rtlCol="0">
            <a:spAutoFit/>
          </a:bodyPr>
          <a:lstStyle/>
          <a:p>
            <a:r>
              <a:rPr lang="en-US" altLang="ja-JP" sz="1200" b="1" dirty="0">
                <a:latin typeface="ＤＦＧ平成ゴシック体W7" pitchFamily="50" charset="-128"/>
                <a:ea typeface="ＤＦＧ平成ゴシック体W7" pitchFamily="50" charset="-128"/>
              </a:rPr>
              <a:t>※</a:t>
            </a:r>
            <a:r>
              <a:rPr lang="ja-JP" altLang="en-US" sz="1200" b="1" dirty="0">
                <a:latin typeface="ＤＦＧ平成ゴシック体W7" pitchFamily="50" charset="-128"/>
                <a:ea typeface="ＤＦＧ平成ゴシック体W7" pitchFamily="50" charset="-128"/>
              </a:rPr>
              <a:t>置賜地域以外、県外から参加の方には、旅費、宿泊費等の一部補助をさせていただきます。</a:t>
            </a:r>
            <a:endParaRPr lang="en-US" altLang="ja-JP" sz="1200" b="1" dirty="0">
              <a:latin typeface="ＤＦＧ平成ゴシック体W7" pitchFamily="50" charset="-128"/>
              <a:ea typeface="ＤＦＧ平成ゴシック体W7" pitchFamily="50" charset="-128"/>
            </a:endParaRPr>
          </a:p>
          <a:p>
            <a:r>
              <a:rPr lang="ja-JP" altLang="en-US" sz="1200" b="1" dirty="0">
                <a:latin typeface="ＤＦＧ平成ゴシック体W7" pitchFamily="50" charset="-128"/>
                <a:ea typeface="ＤＦＧ平成ゴシック体W7" pitchFamily="50" charset="-128"/>
              </a:rPr>
              <a:t>   申込用紙に必要事項をご記入の上お申し込みください。</a:t>
            </a:r>
            <a:endParaRPr lang="en-US" altLang="ja-JP" sz="1200" b="1" dirty="0">
              <a:latin typeface="ＤＦＧ平成ゴシック体W7" pitchFamily="50" charset="-128"/>
              <a:ea typeface="ＤＦＧ平成ゴシック体W7" pitchFamily="50" charset="-128"/>
            </a:endParaRPr>
          </a:p>
        </p:txBody>
      </p:sp>
      <p:grpSp>
        <p:nvGrpSpPr>
          <p:cNvPr id="21" name="グループ化 20"/>
          <p:cNvGrpSpPr/>
          <p:nvPr/>
        </p:nvGrpSpPr>
        <p:grpSpPr>
          <a:xfrm>
            <a:off x="284444" y="4055039"/>
            <a:ext cx="6798150" cy="738664"/>
            <a:chOff x="-1403722" y="4317912"/>
            <a:chExt cx="4299019" cy="738664"/>
          </a:xfrm>
        </p:grpSpPr>
        <p:sp>
          <p:nvSpPr>
            <p:cNvPr id="58" name="正方形/長方形 57"/>
            <p:cNvSpPr/>
            <p:nvPr/>
          </p:nvSpPr>
          <p:spPr>
            <a:xfrm>
              <a:off x="-1403722" y="4429999"/>
              <a:ext cx="648000" cy="415498"/>
            </a:xfrm>
            <a:prstGeom prst="rect">
              <a:avLst/>
            </a:prstGeom>
            <a:solidFill>
              <a:srgbClr val="4B1F00"/>
            </a:solidFill>
          </p:spPr>
          <p:txBody>
            <a:bodyPr wrap="square" lIns="0" tIns="0" rIns="0" bIns="0" rtlCol="0" anchor="ctr">
              <a:spAutoFit/>
            </a:bodyPr>
            <a:lstStyle/>
            <a:p>
              <a:pPr algn="ctr">
                <a:lnSpc>
                  <a:spcPct val="150000"/>
                </a:lnSpc>
              </a:pPr>
              <a:r>
                <a:rPr kumimoji="1" lang="ja-JP" altLang="en-US" sz="1800" b="1" dirty="0">
                  <a:solidFill>
                    <a:schemeClr val="bg1"/>
                  </a:solidFill>
                  <a:latin typeface="+mn-ea"/>
                </a:rPr>
                <a:t>対　象</a:t>
              </a:r>
            </a:p>
          </p:txBody>
        </p:sp>
        <p:sp>
          <p:nvSpPr>
            <p:cNvPr id="73" name="テキスト ボックス 72"/>
            <p:cNvSpPr txBox="1"/>
            <p:nvPr/>
          </p:nvSpPr>
          <p:spPr>
            <a:xfrm>
              <a:off x="-572349" y="4317912"/>
              <a:ext cx="3467646" cy="738664"/>
            </a:xfrm>
            <a:prstGeom prst="rect">
              <a:avLst/>
            </a:prstGeom>
            <a:noFill/>
          </p:spPr>
          <p:txBody>
            <a:bodyPr wrap="square" rtlCol="0">
              <a:spAutoFit/>
            </a:bodyPr>
            <a:lstStyle/>
            <a:p>
              <a:r>
                <a:rPr lang="ja-JP" altLang="en-US" sz="1400" b="1" dirty="0">
                  <a:latin typeface="ＤＦＧ平成ゴシック体W7" pitchFamily="50" charset="-128"/>
                  <a:ea typeface="ＤＦＧ平成ゴシック体W7" pitchFamily="50" charset="-128"/>
                </a:rPr>
                <a:t>社会に一石を投じるような、</a:t>
              </a:r>
              <a:r>
                <a:rPr lang="ja-JP" altLang="en-US" sz="1400" b="1" u="sng" dirty="0">
                  <a:latin typeface="ＤＦＧ平成ゴシック体W7" pitchFamily="50" charset="-128"/>
                  <a:ea typeface="ＤＦＧ平成ゴシック体W7" pitchFamily="50" charset="-128"/>
                </a:rPr>
                <a:t>”</a:t>
              </a:r>
              <a:r>
                <a:rPr lang="ja-JP" altLang="en-US" sz="1400" b="1" u="sng" dirty="0" err="1">
                  <a:latin typeface="ＤＦＧ平成ゴシック体W7" pitchFamily="50" charset="-128"/>
                  <a:ea typeface="ＤＦＧ平成ゴシック体W7" pitchFamily="50" charset="-128"/>
                </a:rPr>
                <a:t>ど</a:t>
              </a:r>
              <a:r>
                <a:rPr lang="ja-JP" altLang="en-US" sz="1400" b="1" u="sng" dirty="0">
                  <a:latin typeface="ＤＦＧ平成ゴシック体W7" pitchFamily="50" charset="-128"/>
                  <a:ea typeface="ＤＦＧ平成ゴシック体W7" pitchFamily="50" charset="-128"/>
                </a:rPr>
                <a:t>でかい地域づくり”</a:t>
              </a:r>
              <a:r>
                <a:rPr lang="ja-JP" altLang="en-US" sz="1400" b="1" dirty="0">
                  <a:latin typeface="ＤＦＧ平成ゴシック体W7" pitchFamily="50" charset="-128"/>
                  <a:ea typeface="ＤＦＧ平成ゴシック体W7" pitchFamily="50" charset="-128"/>
                </a:rPr>
                <a:t>がしたい方</a:t>
              </a:r>
              <a:endParaRPr lang="en-US" altLang="ja-JP" sz="1400" b="1" dirty="0">
                <a:latin typeface="ＤＦＧ平成ゴシック体W7" pitchFamily="50" charset="-128"/>
                <a:ea typeface="ＤＦＧ平成ゴシック体W7" pitchFamily="50" charset="-128"/>
              </a:endParaRPr>
            </a:p>
            <a:p>
              <a:r>
                <a:rPr lang="ja-JP" altLang="en-US" sz="1400" b="1" dirty="0">
                  <a:latin typeface="ＤＦＧ平成ゴシック体W7" pitchFamily="50" charset="-128"/>
                  <a:ea typeface="ＤＦＧ平成ゴシック体W7" pitchFamily="50" charset="-128"/>
                </a:rPr>
                <a:t>地方から</a:t>
              </a:r>
              <a:r>
                <a:rPr lang="ja-JP" altLang="en-US" sz="1400" b="1" u="sng" dirty="0">
                  <a:latin typeface="ＤＦＧ平成ゴシック体W7" pitchFamily="50" charset="-128"/>
                  <a:ea typeface="ＤＦＧ平成ゴシック体W7" pitchFamily="50" charset="-128"/>
                </a:rPr>
                <a:t>日本を変えたい</a:t>
              </a:r>
              <a:r>
                <a:rPr lang="ja-JP" altLang="en-US" sz="1400" b="1" dirty="0">
                  <a:latin typeface="ＤＦＧ平成ゴシック体W7" pitchFamily="50" charset="-128"/>
                  <a:ea typeface="ＤＦＧ平成ゴシック体W7" pitchFamily="50" charset="-128"/>
                </a:rPr>
                <a:t>と思っている方</a:t>
              </a:r>
              <a:endParaRPr lang="en-US" altLang="ja-JP" sz="1400" b="1" dirty="0">
                <a:latin typeface="ＤＦＧ平成ゴシック体W7" pitchFamily="50" charset="-128"/>
                <a:ea typeface="ＤＦＧ平成ゴシック体W7" pitchFamily="50" charset="-128"/>
              </a:endParaRPr>
            </a:p>
            <a:p>
              <a:r>
                <a:rPr lang="ja-JP" altLang="en-US" sz="1400" b="1" dirty="0">
                  <a:latin typeface="ＤＦＧ平成ゴシック体W7" pitchFamily="50" charset="-128"/>
                  <a:ea typeface="ＤＦＧ平成ゴシック体W7" pitchFamily="50" charset="-128"/>
                </a:rPr>
                <a:t>とにかく地域づくりに</a:t>
              </a:r>
              <a:r>
                <a:rPr lang="ja-JP" altLang="en-US" sz="1400" b="1" u="sng" dirty="0">
                  <a:latin typeface="ＤＦＧ平成ゴシック体W7" pitchFamily="50" charset="-128"/>
                  <a:ea typeface="ＤＦＧ平成ゴシック体W7" pitchFamily="50" charset="-128"/>
                </a:rPr>
                <a:t>熱い情熱</a:t>
              </a:r>
              <a:r>
                <a:rPr lang="ja-JP" altLang="en-US" sz="1400" b="1" dirty="0">
                  <a:latin typeface="ＤＦＧ平成ゴシック体W7" pitchFamily="50" charset="-128"/>
                  <a:ea typeface="ＤＦＧ平成ゴシック体W7" pitchFamily="50" charset="-128"/>
                </a:rPr>
                <a:t>のある方</a:t>
              </a:r>
              <a:endParaRPr lang="ja-JP" altLang="ja-JP" sz="1400" b="1" dirty="0">
                <a:latin typeface="ＤＦＧ平成ゴシック体W7" pitchFamily="50" charset="-128"/>
                <a:ea typeface="ＤＦＧ平成ゴシック体W7" pitchFamily="50" charset="-128"/>
              </a:endParaRPr>
            </a:p>
          </p:txBody>
        </p:sp>
      </p:grpSp>
      <p:pic>
        <p:nvPicPr>
          <p:cNvPr id="40" name="Picture 11" descr="\\Server-win\share\アスクル関連\１月作業\0111アスクル\AI\010_930d_sns\waku.png"/>
          <p:cNvPicPr>
            <a:picLocks noChangeAspect="1" noChangeArrowheads="1"/>
          </p:cNvPicPr>
          <p:nvPr/>
        </p:nvPicPr>
        <p:blipFill rotWithShape="1">
          <a:blip r:embed="rId4" cstate="print"/>
          <a:srcRect b="11681"/>
          <a:stretch/>
        </p:blipFill>
        <p:spPr bwMode="auto">
          <a:xfrm>
            <a:off x="284444" y="7372516"/>
            <a:ext cx="7209613" cy="2180599"/>
          </a:xfrm>
          <a:prstGeom prst="rect">
            <a:avLst/>
          </a:prstGeom>
          <a:noFill/>
        </p:spPr>
      </p:pic>
      <p:sp>
        <p:nvSpPr>
          <p:cNvPr id="74" name="テキスト ボックス 73"/>
          <p:cNvSpPr txBox="1"/>
          <p:nvPr/>
        </p:nvSpPr>
        <p:spPr>
          <a:xfrm rot="20763115">
            <a:off x="6483175" y="5174540"/>
            <a:ext cx="899160" cy="477054"/>
          </a:xfrm>
          <a:prstGeom prst="rect">
            <a:avLst/>
          </a:prstGeom>
          <a:noFill/>
        </p:spPr>
        <p:txBody>
          <a:bodyPr wrap="square" rtlCol="0">
            <a:spAutoFit/>
          </a:bodyPr>
          <a:lstStyle/>
          <a:p>
            <a:pPr algn="ctr">
              <a:lnSpc>
                <a:spcPts val="1600"/>
              </a:lnSpc>
            </a:pPr>
            <a:r>
              <a:rPr lang="ja-JP" altLang="ja-JP" sz="1500" b="1" dirty="0">
                <a:solidFill>
                  <a:srgbClr val="5D2900"/>
                </a:solidFill>
                <a:latin typeface="ＤＦＧ平成ゴシック体W9" pitchFamily="50" charset="-128"/>
                <a:ea typeface="ＤＦＧ平成ゴシック体W9" pitchFamily="50" charset="-128"/>
              </a:rPr>
              <a:t>第</a:t>
            </a:r>
            <a:r>
              <a:rPr lang="en-US" altLang="ja-JP" sz="1500" b="1" dirty="0">
                <a:solidFill>
                  <a:srgbClr val="5D2900"/>
                </a:solidFill>
                <a:latin typeface="ＤＦＧ平成ゴシック体W9" pitchFamily="50" charset="-128"/>
                <a:ea typeface="ＤＦＧ平成ゴシック体W9" pitchFamily="50" charset="-128"/>
              </a:rPr>
              <a:t>2</a:t>
            </a:r>
            <a:r>
              <a:rPr lang="ja-JP" altLang="ja-JP" sz="1500" b="1" dirty="0">
                <a:solidFill>
                  <a:srgbClr val="5D2900"/>
                </a:solidFill>
                <a:latin typeface="ＤＦＧ平成ゴシック体W9" pitchFamily="50" charset="-128"/>
                <a:ea typeface="ＤＦＧ平成ゴシック体W9" pitchFamily="50" charset="-128"/>
              </a:rPr>
              <a:t>部</a:t>
            </a:r>
            <a:endParaRPr lang="en-US" altLang="ja-JP" sz="1500" b="1" dirty="0">
              <a:solidFill>
                <a:srgbClr val="5D2900"/>
              </a:solidFill>
              <a:latin typeface="ＤＦＧ平成ゴシック体W9" pitchFamily="50" charset="-128"/>
              <a:ea typeface="ＤＦＧ平成ゴシック体W9" pitchFamily="50" charset="-128"/>
            </a:endParaRPr>
          </a:p>
          <a:p>
            <a:pPr algn="ctr">
              <a:lnSpc>
                <a:spcPts val="1400"/>
              </a:lnSpc>
            </a:pPr>
            <a:r>
              <a:rPr lang="ja-JP" altLang="en-US" sz="1000" b="1" dirty="0">
                <a:solidFill>
                  <a:srgbClr val="5D2900"/>
                </a:solidFill>
                <a:latin typeface="ＤＦＧ平成ゴシック体W9" pitchFamily="50" charset="-128"/>
                <a:ea typeface="ＤＦＧ平成ゴシック体W9" pitchFamily="50" charset="-128"/>
              </a:rPr>
              <a:t>（無料）</a:t>
            </a:r>
            <a:endParaRPr lang="ja-JP" altLang="ja-JP" sz="1000" dirty="0">
              <a:solidFill>
                <a:srgbClr val="5D2900"/>
              </a:solidFill>
              <a:latin typeface="ＤＦＧ平成ゴシック体W9" pitchFamily="50" charset="-128"/>
              <a:ea typeface="ＤＦＧ平成ゴシック体W9" pitchFamily="50" charset="-128"/>
            </a:endParaRPr>
          </a:p>
        </p:txBody>
      </p:sp>
      <p:grpSp>
        <p:nvGrpSpPr>
          <p:cNvPr id="18" name="グループ化 17"/>
          <p:cNvGrpSpPr/>
          <p:nvPr/>
        </p:nvGrpSpPr>
        <p:grpSpPr>
          <a:xfrm>
            <a:off x="197257" y="4803989"/>
            <a:ext cx="7626967" cy="4607609"/>
            <a:chOff x="3444817" y="2356126"/>
            <a:chExt cx="6519187" cy="3171511"/>
          </a:xfrm>
        </p:grpSpPr>
        <p:pic>
          <p:nvPicPr>
            <p:cNvPr id="1035" name="Picture 11" descr="\\Server-win\share\アスクル関連\１月作業\0111アスクル\AI\010_930d_sns\waku.png"/>
            <p:cNvPicPr>
              <a:picLocks noChangeAspect="1" noChangeArrowheads="1"/>
            </p:cNvPicPr>
            <p:nvPr/>
          </p:nvPicPr>
          <p:blipFill rotWithShape="1">
            <a:blip r:embed="rId4" cstate="print"/>
            <a:srcRect r="12901"/>
            <a:stretch/>
          </p:blipFill>
          <p:spPr bwMode="auto">
            <a:xfrm>
              <a:off x="3519339" y="2356126"/>
              <a:ext cx="6162459" cy="1668271"/>
            </a:xfrm>
            <a:prstGeom prst="rect">
              <a:avLst/>
            </a:prstGeom>
            <a:noFill/>
          </p:spPr>
        </p:pic>
        <p:sp>
          <p:nvSpPr>
            <p:cNvPr id="70" name="テキスト ボックス 69"/>
            <p:cNvSpPr txBox="1"/>
            <p:nvPr/>
          </p:nvSpPr>
          <p:spPr>
            <a:xfrm rot="20763115">
              <a:off x="3728478" y="2444492"/>
              <a:ext cx="899160" cy="361612"/>
            </a:xfrm>
            <a:prstGeom prst="rect">
              <a:avLst/>
            </a:prstGeom>
            <a:noFill/>
          </p:spPr>
          <p:txBody>
            <a:bodyPr wrap="square" rtlCol="0">
              <a:spAutoFit/>
            </a:bodyPr>
            <a:lstStyle/>
            <a:p>
              <a:pPr algn="ctr">
                <a:lnSpc>
                  <a:spcPts val="1400"/>
                </a:lnSpc>
              </a:pPr>
              <a:r>
                <a:rPr lang="ja-JP" altLang="ja-JP" sz="1500" b="1" dirty="0">
                  <a:solidFill>
                    <a:srgbClr val="5D2900"/>
                  </a:solidFill>
                  <a:latin typeface="ＤＦＧ平成ゴシック体W9" pitchFamily="50" charset="-128"/>
                  <a:ea typeface="ＤＦＧ平成ゴシック体W9" pitchFamily="50" charset="-128"/>
                </a:rPr>
                <a:t>第</a:t>
              </a:r>
              <a:r>
                <a:rPr lang="en-US" altLang="ja-JP" sz="1500" dirty="0">
                  <a:solidFill>
                    <a:srgbClr val="5D2900"/>
                  </a:solidFill>
                  <a:latin typeface="ＤＦＧ平成ゴシック体W9" pitchFamily="50" charset="-128"/>
                  <a:ea typeface="ＤＦＧ平成ゴシック体W9" pitchFamily="50" charset="-128"/>
                </a:rPr>
                <a:t>1</a:t>
              </a:r>
              <a:r>
                <a:rPr lang="ja-JP" altLang="en-US" sz="1500" b="1" dirty="0">
                  <a:solidFill>
                    <a:srgbClr val="5D2900"/>
                  </a:solidFill>
                  <a:latin typeface="ＤＦＧ平成ゴシック体W9" pitchFamily="50" charset="-128"/>
                  <a:ea typeface="ＤＦＧ平成ゴシック体W9" pitchFamily="50" charset="-128"/>
                </a:rPr>
                <a:t>日目（</a:t>
              </a:r>
              <a:r>
                <a:rPr lang="en-US" altLang="ja-JP" sz="1500" b="1" dirty="0">
                  <a:solidFill>
                    <a:srgbClr val="5D2900"/>
                  </a:solidFill>
                  <a:latin typeface="ＤＦＧ平成ゴシック体W9" pitchFamily="50" charset="-128"/>
                  <a:ea typeface="ＤＦＧ平成ゴシック体W9" pitchFamily="50" charset="-128"/>
                </a:rPr>
                <a:t>DAY1)</a:t>
              </a:r>
            </a:p>
          </p:txBody>
        </p:sp>
        <p:sp>
          <p:nvSpPr>
            <p:cNvPr id="71" name="テキスト ボックス 70"/>
            <p:cNvSpPr txBox="1"/>
            <p:nvPr/>
          </p:nvSpPr>
          <p:spPr>
            <a:xfrm>
              <a:off x="5742732" y="2441979"/>
              <a:ext cx="4128438" cy="423698"/>
            </a:xfrm>
            <a:prstGeom prst="rect">
              <a:avLst/>
            </a:prstGeom>
            <a:noFill/>
          </p:spPr>
          <p:txBody>
            <a:bodyPr wrap="square" rtlCol="0">
              <a:spAutoFit/>
            </a:bodyPr>
            <a:lstStyle/>
            <a:p>
              <a:r>
                <a:rPr lang="en-US" altLang="ja-JP" sz="1800" b="1" dirty="0">
                  <a:latin typeface="ＤＦＧ平成ゴシック体W9" pitchFamily="50" charset="-128"/>
                  <a:ea typeface="ＤＦＧ平成ゴシック体W9" pitchFamily="50" charset="-128"/>
                </a:rPr>
                <a:t>13</a:t>
              </a:r>
              <a:r>
                <a:rPr lang="ja-JP" altLang="ja-JP"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30</a:t>
              </a:r>
              <a:r>
                <a:rPr lang="ja-JP" altLang="ja-JP"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18</a:t>
              </a:r>
              <a:r>
                <a:rPr lang="ja-JP" altLang="ja-JP"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30</a:t>
              </a:r>
            </a:p>
            <a:p>
              <a:r>
                <a:rPr lang="ja-JP" altLang="en-US" sz="1600" dirty="0">
                  <a:latin typeface="ＤＦＧ平成ゴシック体W9" pitchFamily="50" charset="-128"/>
                  <a:ea typeface="ＤＦＧ平成ゴシック体W9" pitchFamily="50" charset="-128"/>
                </a:rPr>
                <a:t>　</a:t>
              </a:r>
              <a:r>
                <a:rPr lang="ja-JP" altLang="en-US" sz="1200" dirty="0">
                  <a:latin typeface="ＤＦＧ平成ゴシック体W9" pitchFamily="50" charset="-128"/>
                  <a:ea typeface="ＤＦＧ平成ゴシック体W9" pitchFamily="50" charset="-128"/>
                </a:rPr>
                <a:t>コーディネーター　平尾　清（鶴岡工業高等専門学校客員教授）</a:t>
              </a:r>
              <a:endParaRPr lang="ja-JP" altLang="ja-JP" sz="1200" dirty="0">
                <a:latin typeface="ＤＦＧ平成ゴシック体W9" pitchFamily="50" charset="-128"/>
                <a:ea typeface="ＤＦＧ平成ゴシック体W9" pitchFamily="50" charset="-128"/>
              </a:endParaRPr>
            </a:p>
          </p:txBody>
        </p:sp>
        <p:sp>
          <p:nvSpPr>
            <p:cNvPr id="72" name="テキスト ボックス 71"/>
            <p:cNvSpPr txBox="1"/>
            <p:nvPr/>
          </p:nvSpPr>
          <p:spPr>
            <a:xfrm rot="20642428">
              <a:off x="3470325" y="2709965"/>
              <a:ext cx="2272807" cy="254219"/>
            </a:xfrm>
            <a:prstGeom prst="rect">
              <a:avLst/>
            </a:prstGeom>
            <a:noFill/>
          </p:spPr>
          <p:txBody>
            <a:bodyPr wrap="square" rtlCol="0">
              <a:spAutoFit/>
            </a:bodyPr>
            <a:lstStyle/>
            <a:p>
              <a:r>
                <a:rPr lang="ja-JP" altLang="en-US" sz="1800" b="1" dirty="0">
                  <a:latin typeface="ＤＦＧ平成ゴシック体W9" pitchFamily="50" charset="-128"/>
                  <a:ea typeface="ＤＦＧ平成ゴシック体W9" pitchFamily="50" charset="-128"/>
                </a:rPr>
                <a:t>プロジェクトビルディング</a:t>
              </a:r>
              <a:endParaRPr lang="ja-JP" altLang="ja-JP" sz="1800" dirty="0">
                <a:latin typeface="ＤＦＧ平成ゴシック体W9" pitchFamily="50" charset="-128"/>
                <a:ea typeface="ＤＦＧ平成ゴシック体W9" pitchFamily="50" charset="-128"/>
              </a:endParaRPr>
            </a:p>
          </p:txBody>
        </p:sp>
        <p:sp>
          <p:nvSpPr>
            <p:cNvPr id="78" name="テキスト ボックス 77"/>
            <p:cNvSpPr txBox="1"/>
            <p:nvPr/>
          </p:nvSpPr>
          <p:spPr>
            <a:xfrm>
              <a:off x="4259715" y="2939843"/>
              <a:ext cx="2225882" cy="1080429"/>
            </a:xfrm>
            <a:prstGeom prst="rect">
              <a:avLst/>
            </a:prstGeom>
            <a:noFill/>
            <a:ln>
              <a:noFill/>
            </a:ln>
          </p:spPr>
          <p:txBody>
            <a:bodyPr wrap="square" rtlCol="0">
              <a:spAutoFit/>
            </a:bodyPr>
            <a:lstStyle/>
            <a:p>
              <a:r>
                <a:rPr lang="ja-JP" altLang="en-US" sz="1600" spc="-100" dirty="0">
                  <a:latin typeface="ＤＦＧ極太丸ゴシック体" panose="020F0C00000000000000" pitchFamily="50" charset="-128"/>
                  <a:ea typeface="ＤＦＧ極太丸ゴシック体" panose="020F0C00000000000000" pitchFamily="50" charset="-128"/>
                </a:rPr>
                <a:t>オープニング　</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課題セッション　</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チームづくり</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プロジェクト作成</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一日のふりかえり</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交流会</a:t>
              </a:r>
              <a:r>
                <a:rPr lang="ja-JP" altLang="en-US" sz="1200" spc="-100" dirty="0">
                  <a:latin typeface="ＤＦＧ極太丸ゴシック体" panose="020F0C00000000000000" pitchFamily="50" charset="-128"/>
                  <a:ea typeface="ＤＦＧ極太丸ゴシック体" panose="020F0C00000000000000" pitchFamily="50" charset="-128"/>
                </a:rPr>
                <a:t>（会費</a:t>
              </a:r>
              <a:r>
                <a:rPr lang="en-US" altLang="ja-JP" sz="1400" spc="-100" dirty="0">
                  <a:latin typeface="ＤＦＧ極太丸ゴシック体" panose="020F0C00000000000000" pitchFamily="50" charset="-128"/>
                  <a:ea typeface="ＤＦＧ極太丸ゴシック体" panose="020F0C00000000000000" pitchFamily="50" charset="-128"/>
                </a:rPr>
                <a:t>4,000</a:t>
              </a:r>
              <a:r>
                <a:rPr lang="ja-JP" altLang="en-US" sz="1400" spc="-100" dirty="0">
                  <a:latin typeface="ＤＦＧ極太丸ゴシック体" panose="020F0C00000000000000" pitchFamily="50" charset="-128"/>
                  <a:ea typeface="ＤＦＧ極太丸ゴシック体" panose="020F0C00000000000000" pitchFamily="50" charset="-128"/>
                </a:rPr>
                <a:t>円</a:t>
              </a:r>
              <a:r>
                <a:rPr lang="ja-JP" altLang="en-US" sz="1200" spc="-100" dirty="0">
                  <a:latin typeface="ＤＦＧ極太丸ゴシック体" panose="020F0C00000000000000" pitchFamily="50" charset="-128"/>
                  <a:ea typeface="ＤＦＧ極太丸ゴシック体" panose="020F0C00000000000000" pitchFamily="50" charset="-128"/>
                </a:rPr>
                <a:t>）</a:t>
              </a:r>
              <a:endParaRPr lang="en-US" altLang="ja-JP" sz="1200" spc="-100" dirty="0">
                <a:latin typeface="ＤＦＧ極太丸ゴシック体" panose="020F0C00000000000000" pitchFamily="50" charset="-128"/>
                <a:ea typeface="ＤＦＧ極太丸ゴシック体" panose="020F0C00000000000000" pitchFamily="50" charset="-128"/>
              </a:endParaRPr>
            </a:p>
          </p:txBody>
        </p:sp>
        <p:sp>
          <p:nvSpPr>
            <p:cNvPr id="67" name="テキスト ボックス 66">
              <a:extLst>
                <a:ext uri="{FF2B5EF4-FFF2-40B4-BE49-F238E27FC236}">
                  <a16:creationId xmlns:a16="http://schemas.microsoft.com/office/drawing/2014/main" id="{012D7B1E-B5BF-400D-8D31-98A9E8EC9AF3}"/>
                </a:ext>
              </a:extLst>
            </p:cNvPr>
            <p:cNvSpPr txBox="1"/>
            <p:nvPr/>
          </p:nvSpPr>
          <p:spPr>
            <a:xfrm rot="20763115">
              <a:off x="3781718" y="4205617"/>
              <a:ext cx="899160" cy="325399"/>
            </a:xfrm>
            <a:prstGeom prst="rect">
              <a:avLst/>
            </a:prstGeom>
            <a:noFill/>
          </p:spPr>
          <p:txBody>
            <a:bodyPr wrap="square" rtlCol="0">
              <a:spAutoFit/>
            </a:bodyPr>
            <a:lstStyle/>
            <a:p>
              <a:pPr algn="ctr">
                <a:lnSpc>
                  <a:spcPts val="1400"/>
                </a:lnSpc>
              </a:pPr>
              <a:r>
                <a:rPr lang="ja-JP" altLang="ja-JP" sz="1500" b="1" dirty="0">
                  <a:solidFill>
                    <a:srgbClr val="5D2900"/>
                  </a:solidFill>
                  <a:latin typeface="ＤＦＧ平成ゴシック体W9" pitchFamily="50" charset="-128"/>
                  <a:ea typeface="ＤＦＧ平成ゴシック体W9" pitchFamily="50" charset="-128"/>
                </a:rPr>
                <a:t>第</a:t>
              </a:r>
              <a:r>
                <a:rPr lang="en-US" altLang="ja-JP" sz="1500" b="1" dirty="0">
                  <a:solidFill>
                    <a:srgbClr val="5D2900"/>
                  </a:solidFill>
                  <a:latin typeface="ＤＦＧ平成ゴシック体W9" pitchFamily="50" charset="-128"/>
                  <a:ea typeface="ＤＦＧ平成ゴシック体W9" pitchFamily="50" charset="-128"/>
                </a:rPr>
                <a:t>2</a:t>
              </a:r>
              <a:r>
                <a:rPr lang="ja-JP" altLang="en-US" sz="1500" b="1" dirty="0">
                  <a:solidFill>
                    <a:srgbClr val="5D2900"/>
                  </a:solidFill>
                  <a:latin typeface="ＤＦＧ平成ゴシック体W9" pitchFamily="50" charset="-128"/>
                  <a:ea typeface="ＤＦＧ平成ゴシック体W9" pitchFamily="50" charset="-128"/>
                </a:rPr>
                <a:t>日目（</a:t>
              </a:r>
              <a:r>
                <a:rPr lang="en-US" altLang="ja-JP" sz="1500" b="1" dirty="0">
                  <a:solidFill>
                    <a:srgbClr val="5D2900"/>
                  </a:solidFill>
                  <a:latin typeface="ＤＦＧ平成ゴシック体W9" pitchFamily="50" charset="-128"/>
                  <a:ea typeface="ＤＦＧ平成ゴシック体W9" pitchFamily="50" charset="-128"/>
                </a:rPr>
                <a:t>DAY2)</a:t>
              </a:r>
            </a:p>
          </p:txBody>
        </p:sp>
        <p:sp>
          <p:nvSpPr>
            <p:cNvPr id="69" name="テキスト ボックス 68">
              <a:extLst>
                <a:ext uri="{FF2B5EF4-FFF2-40B4-BE49-F238E27FC236}">
                  <a16:creationId xmlns:a16="http://schemas.microsoft.com/office/drawing/2014/main" id="{E75D7985-81BD-45FE-BC6A-A29FCCB42FE6}"/>
                </a:ext>
              </a:extLst>
            </p:cNvPr>
            <p:cNvSpPr txBox="1"/>
            <p:nvPr/>
          </p:nvSpPr>
          <p:spPr>
            <a:xfrm rot="20642428">
              <a:off x="3444817" y="4388759"/>
              <a:ext cx="2690252" cy="254219"/>
            </a:xfrm>
            <a:prstGeom prst="rect">
              <a:avLst/>
            </a:prstGeom>
            <a:noFill/>
          </p:spPr>
          <p:txBody>
            <a:bodyPr wrap="square" rtlCol="0">
              <a:spAutoFit/>
            </a:bodyPr>
            <a:lstStyle/>
            <a:p>
              <a:r>
                <a:rPr lang="ja-JP" altLang="en-US" sz="1800" b="1" dirty="0">
                  <a:latin typeface="ＤＦＧ平成ゴシック体W9" pitchFamily="50" charset="-128"/>
                  <a:ea typeface="ＤＦＧ平成ゴシック体W9" pitchFamily="50" charset="-128"/>
                </a:rPr>
                <a:t>プロジェクトプレゼンテーション</a:t>
              </a:r>
              <a:endParaRPr lang="ja-JP" altLang="ja-JP" sz="1800" dirty="0">
                <a:latin typeface="ＤＦＧ平成ゴシック体W9" pitchFamily="50" charset="-128"/>
                <a:ea typeface="ＤＦＧ平成ゴシック体W9" pitchFamily="50" charset="-128"/>
              </a:endParaRPr>
            </a:p>
          </p:txBody>
        </p:sp>
        <p:sp>
          <p:nvSpPr>
            <p:cNvPr id="75" name="テキスト ボックス 74">
              <a:extLst>
                <a:ext uri="{FF2B5EF4-FFF2-40B4-BE49-F238E27FC236}">
                  <a16:creationId xmlns:a16="http://schemas.microsoft.com/office/drawing/2014/main" id="{0D06BA45-68AD-4FCD-BFCB-6D413C83413E}"/>
                </a:ext>
              </a:extLst>
            </p:cNvPr>
            <p:cNvSpPr txBox="1"/>
            <p:nvPr/>
          </p:nvSpPr>
          <p:spPr>
            <a:xfrm>
              <a:off x="5750838" y="4226277"/>
              <a:ext cx="4213166" cy="423698"/>
            </a:xfrm>
            <a:prstGeom prst="rect">
              <a:avLst/>
            </a:prstGeom>
            <a:noFill/>
          </p:spPr>
          <p:txBody>
            <a:bodyPr wrap="square" rtlCol="0">
              <a:spAutoFit/>
            </a:bodyPr>
            <a:lstStyle/>
            <a:p>
              <a:r>
                <a:rPr lang="ja-JP" altLang="en-US" sz="1800" b="1" dirty="0">
                  <a:latin typeface="ＤＦＧ平成ゴシック体W9" pitchFamily="50" charset="-128"/>
                  <a:ea typeface="ＤＦＧ平成ゴシック体W9" pitchFamily="50" charset="-128"/>
                </a:rPr>
                <a:t>　</a:t>
              </a:r>
              <a:r>
                <a:rPr lang="en-US" altLang="ja-JP" sz="1800" b="1" dirty="0">
                  <a:latin typeface="ＤＦＧ平成ゴシック体W9" pitchFamily="50" charset="-128"/>
                  <a:ea typeface="ＤＦＧ平成ゴシック体W9" pitchFamily="50" charset="-128"/>
                </a:rPr>
                <a:t>9</a:t>
              </a:r>
              <a:r>
                <a:rPr lang="ja-JP" altLang="ja-JP"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00</a:t>
              </a:r>
              <a:r>
                <a:rPr lang="ja-JP" altLang="ja-JP"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13</a:t>
              </a:r>
              <a:r>
                <a:rPr lang="ja-JP" altLang="en-US" sz="1800" b="1" dirty="0">
                  <a:latin typeface="ＤＦＧ平成ゴシック体W9" pitchFamily="50" charset="-128"/>
                  <a:ea typeface="ＤＦＧ平成ゴシック体W9" pitchFamily="50" charset="-128"/>
                </a:rPr>
                <a:t>：</a:t>
              </a:r>
              <a:r>
                <a:rPr lang="en-US" altLang="ja-JP" sz="1800" b="1" dirty="0">
                  <a:latin typeface="ＤＦＧ平成ゴシック体W9" pitchFamily="50" charset="-128"/>
                  <a:ea typeface="ＤＦＧ平成ゴシック体W9" pitchFamily="50" charset="-128"/>
                </a:rPr>
                <a:t>00</a:t>
              </a:r>
            </a:p>
            <a:p>
              <a:r>
                <a:rPr lang="ja-JP" altLang="en-US" sz="1600" dirty="0">
                  <a:latin typeface="ＤＦＧ平成ゴシック体W9" pitchFamily="50" charset="-128"/>
                  <a:ea typeface="ＤＦＧ平成ゴシック体W9" pitchFamily="50" charset="-128"/>
                </a:rPr>
                <a:t>　</a:t>
              </a:r>
              <a:r>
                <a:rPr lang="ja-JP" altLang="en-US" sz="1200" dirty="0">
                  <a:latin typeface="ＤＦＧ平成ゴシック体W9" pitchFamily="50" charset="-128"/>
                  <a:ea typeface="ＤＦＧ平成ゴシック体W9" pitchFamily="50" charset="-128"/>
                </a:rPr>
                <a:t>コーディネーター　平尾　清（鶴岡工業高等専門学校客員教授）</a:t>
              </a:r>
              <a:endParaRPr lang="ja-JP" altLang="ja-JP" sz="1200" dirty="0">
                <a:latin typeface="ＤＦＧ平成ゴシック体W9" pitchFamily="50" charset="-128"/>
                <a:ea typeface="ＤＦＧ平成ゴシック体W9" pitchFamily="50" charset="-128"/>
              </a:endParaRPr>
            </a:p>
          </p:txBody>
        </p:sp>
        <p:sp>
          <p:nvSpPr>
            <p:cNvPr id="76" name="テキスト ボックス 75">
              <a:extLst>
                <a:ext uri="{FF2B5EF4-FFF2-40B4-BE49-F238E27FC236}">
                  <a16:creationId xmlns:a16="http://schemas.microsoft.com/office/drawing/2014/main" id="{C427975C-1984-4100-A58D-DE04F9FFA3C7}"/>
                </a:ext>
              </a:extLst>
            </p:cNvPr>
            <p:cNvSpPr txBox="1"/>
            <p:nvPr/>
          </p:nvSpPr>
          <p:spPr>
            <a:xfrm>
              <a:off x="4267063" y="4751117"/>
              <a:ext cx="2225882" cy="776520"/>
            </a:xfrm>
            <a:prstGeom prst="rect">
              <a:avLst/>
            </a:prstGeom>
            <a:noFill/>
            <a:ln>
              <a:noFill/>
            </a:ln>
          </p:spPr>
          <p:txBody>
            <a:bodyPr wrap="square" rtlCol="0">
              <a:spAutoFit/>
            </a:bodyPr>
            <a:lstStyle/>
            <a:p>
              <a:r>
                <a:rPr lang="ja-JP" altLang="en-US" sz="1600" spc="-100" dirty="0">
                  <a:latin typeface="ＤＦＧ極太丸ゴシック体" panose="020F0C00000000000000" pitchFamily="50" charset="-128"/>
                  <a:ea typeface="ＤＦＧ極太丸ゴシック体" panose="020F0C00000000000000" pitchFamily="50" charset="-128"/>
                </a:rPr>
                <a:t>オープニング　</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プロジェクトの仕上げ</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プレゼンテーション</a:t>
              </a:r>
              <a:endParaRPr lang="en-US" altLang="ja-JP" sz="1600" spc="-100" dirty="0">
                <a:latin typeface="ＤＦＧ極太丸ゴシック体" panose="020F0C00000000000000" pitchFamily="50" charset="-128"/>
                <a:ea typeface="ＤＦＧ極太丸ゴシック体" panose="020F0C00000000000000" pitchFamily="50" charset="-128"/>
              </a:endParaRPr>
            </a:p>
            <a:p>
              <a:r>
                <a:rPr lang="ja-JP" altLang="en-US" sz="1600" spc="-100" dirty="0">
                  <a:latin typeface="ＤＦＧ極太丸ゴシック体" panose="020F0C00000000000000" pitchFamily="50" charset="-128"/>
                  <a:ea typeface="ＤＦＧ極太丸ゴシック体" panose="020F0C00000000000000" pitchFamily="50" charset="-128"/>
                </a:rPr>
                <a:t>コンペティション</a:t>
              </a:r>
              <a:endParaRPr lang="en-US" altLang="ja-JP" sz="1600" spc="-100" dirty="0">
                <a:latin typeface="ＤＦＧ極太丸ゴシック体" panose="020F0C00000000000000" pitchFamily="50" charset="-128"/>
                <a:ea typeface="ＤＦＧ極太丸ゴシック体" panose="020F0C00000000000000" pitchFamily="50" charset="-128"/>
              </a:endParaRPr>
            </a:p>
          </p:txBody>
        </p:sp>
      </p:grpSp>
      <p:sp>
        <p:nvSpPr>
          <p:cNvPr id="52" name="正方形/長方形 51"/>
          <p:cNvSpPr/>
          <p:nvPr/>
        </p:nvSpPr>
        <p:spPr>
          <a:xfrm>
            <a:off x="279974" y="9615359"/>
            <a:ext cx="900119" cy="311624"/>
          </a:xfrm>
          <a:prstGeom prst="rect">
            <a:avLst/>
          </a:prstGeom>
          <a:solidFill>
            <a:srgbClr val="4B1F00"/>
          </a:solidFill>
        </p:spPr>
        <p:txBody>
          <a:bodyPr wrap="square" lIns="0" tIns="0" rIns="0" bIns="0" rtlCol="0" anchor="ctr">
            <a:spAutoFit/>
          </a:bodyPr>
          <a:lstStyle/>
          <a:p>
            <a:pPr algn="ctr">
              <a:lnSpc>
                <a:spcPct val="150000"/>
              </a:lnSpc>
            </a:pPr>
            <a:r>
              <a:rPr lang="ja-JP" altLang="en-US" sz="1600" b="1" dirty="0">
                <a:solidFill>
                  <a:schemeClr val="bg1"/>
                </a:solidFill>
                <a:latin typeface="+mn-ea"/>
              </a:rPr>
              <a:t>申　込</a:t>
            </a:r>
            <a:endParaRPr kumimoji="1" lang="ja-JP" altLang="en-US" sz="1600" b="1" dirty="0">
              <a:solidFill>
                <a:schemeClr val="bg1"/>
              </a:solidFill>
              <a:latin typeface="+mn-ea"/>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4774" y="5758020"/>
            <a:ext cx="1965858" cy="135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4007" y="5773967"/>
            <a:ext cx="2012568" cy="134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9677" y="8112177"/>
            <a:ext cx="2061657" cy="137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4305" y="8083509"/>
            <a:ext cx="1949697" cy="140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13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42811289"/>
              </p:ext>
            </p:extLst>
          </p:nvPr>
        </p:nvGraphicFramePr>
        <p:xfrm>
          <a:off x="307259" y="3305908"/>
          <a:ext cx="7161057" cy="7427741"/>
        </p:xfrm>
        <a:graphic>
          <a:graphicData uri="http://schemas.openxmlformats.org/drawingml/2006/table">
            <a:tbl>
              <a:tblPr firstRow="1" bandRow="1">
                <a:effectLst/>
                <a:tableStyleId>{5C22544A-7EE6-4342-B048-85BDC9FD1C3A}</a:tableStyleId>
              </a:tblPr>
              <a:tblGrid>
                <a:gridCol w="1070620">
                  <a:extLst>
                    <a:ext uri="{9D8B030D-6E8A-4147-A177-3AD203B41FA5}">
                      <a16:colId xmlns:a16="http://schemas.microsoft.com/office/drawing/2014/main" val="20000"/>
                    </a:ext>
                  </a:extLst>
                </a:gridCol>
                <a:gridCol w="2318910">
                  <a:extLst>
                    <a:ext uri="{9D8B030D-6E8A-4147-A177-3AD203B41FA5}">
                      <a16:colId xmlns:a16="http://schemas.microsoft.com/office/drawing/2014/main" val="20001"/>
                    </a:ext>
                  </a:extLst>
                </a:gridCol>
                <a:gridCol w="1063426">
                  <a:extLst>
                    <a:ext uri="{9D8B030D-6E8A-4147-A177-3AD203B41FA5}">
                      <a16:colId xmlns:a16="http://schemas.microsoft.com/office/drawing/2014/main" val="20002"/>
                    </a:ext>
                  </a:extLst>
                </a:gridCol>
                <a:gridCol w="2708101">
                  <a:extLst>
                    <a:ext uri="{9D8B030D-6E8A-4147-A177-3AD203B41FA5}">
                      <a16:colId xmlns:a16="http://schemas.microsoft.com/office/drawing/2014/main" val="20003"/>
                    </a:ext>
                  </a:extLst>
                </a:gridCol>
              </a:tblGrid>
              <a:tr h="590843">
                <a:tc>
                  <a:txBody>
                    <a:bodyPr/>
                    <a:lstStyle/>
                    <a:p>
                      <a:pPr algn="ctr"/>
                      <a:r>
                        <a:rPr kumimoji="1" lang="ja-JP" altLang="en-US" sz="1400" b="0" dirty="0">
                          <a:solidFill>
                            <a:schemeClr val="tx1"/>
                          </a:solidFill>
                        </a:rPr>
                        <a:t>都道府県</a:t>
                      </a:r>
                      <a:endParaRPr kumimoji="1" lang="en-US" altLang="ja-JP" sz="1400" b="0" dirty="0">
                        <a:solidFill>
                          <a:schemeClr val="tx1"/>
                        </a:solidFill>
                      </a:endParaRPr>
                    </a:p>
                    <a:p>
                      <a:pPr algn="ctr"/>
                      <a:r>
                        <a:rPr kumimoji="1" lang="ja-JP" altLang="en-US" sz="1400" b="0" dirty="0">
                          <a:solidFill>
                            <a:schemeClr val="tx1"/>
                          </a:solidFill>
                        </a:rPr>
                        <a:t>市町村名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rPr>
                        <a:t>（フリガナ）</a:t>
                      </a:r>
                      <a:r>
                        <a:rPr kumimoji="1" lang="ja-JP" altLang="en-US" sz="1400" b="0" dirty="0" err="1">
                          <a:solidFill>
                            <a:schemeClr val="tx1"/>
                          </a:solidFill>
                        </a:rPr>
                        <a:t>お</a:t>
                      </a:r>
                      <a:r>
                        <a:rPr kumimoji="1" lang="ja-JP" altLang="en-US" sz="1400" b="0" dirty="0">
                          <a:solidFill>
                            <a:schemeClr val="tx1"/>
                          </a:solidFill>
                        </a:rPr>
                        <a:t>  名  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7829">
                <a:tc>
                  <a:txBody>
                    <a:bodyPr/>
                    <a:lstStyle/>
                    <a:p>
                      <a:pPr algn="ctr"/>
                      <a:r>
                        <a:rPr kumimoji="1" lang="ja-JP" altLang="en-US" sz="1400" b="0" dirty="0">
                          <a:solidFill>
                            <a:schemeClr val="tx1"/>
                          </a:solidFill>
                        </a:rPr>
                        <a:t>組  織  名</a:t>
                      </a:r>
                      <a:endParaRPr kumimoji="1" lang="en-US" altLang="ja-JP" sz="1400" b="0" dirty="0">
                        <a:solidFill>
                          <a:schemeClr val="tx1"/>
                        </a:solidFill>
                      </a:endParaRPr>
                    </a:p>
                    <a:p>
                      <a:pPr algn="ctr"/>
                      <a:r>
                        <a:rPr kumimoji="1" lang="ja-JP" altLang="en-US" sz="1400" b="0" dirty="0">
                          <a:solidFill>
                            <a:schemeClr val="tx1"/>
                          </a:solidFill>
                        </a:rPr>
                        <a:t>（職     　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rPr>
                        <a:t>連絡可能な電話番号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6398">
                <a:tc>
                  <a:txBody>
                    <a:bodyPr/>
                    <a:lstStyle/>
                    <a:p>
                      <a:pPr algn="ctr"/>
                      <a:r>
                        <a:rPr kumimoji="1" lang="ja-JP" altLang="en-US" sz="1400" b="0" dirty="0">
                          <a:solidFill>
                            <a:schemeClr val="tx1"/>
                          </a:solidFill>
                        </a:rPr>
                        <a:t>交通手段</a:t>
                      </a:r>
                      <a:endParaRPr kumimoji="1" lang="en-US" altLang="ja-JP"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r>
                        <a:rPr kumimoji="1" lang="ja-JP" altLang="en-US" sz="1200" b="0" dirty="0">
                          <a:solidFill>
                            <a:schemeClr val="tx1"/>
                          </a:solidFill>
                          <a:latin typeface="+mn-ea"/>
                          <a:ea typeface="+mn-ea"/>
                        </a:rPr>
                        <a:t>例：</a:t>
                      </a:r>
                      <a:r>
                        <a:rPr kumimoji="1" lang="en-US" altLang="ja-JP" sz="1200" b="0" dirty="0">
                          <a:solidFill>
                            <a:schemeClr val="tx1"/>
                          </a:solidFill>
                          <a:latin typeface="+mn-ea"/>
                          <a:ea typeface="+mn-ea"/>
                        </a:rPr>
                        <a:t>JR</a:t>
                      </a:r>
                      <a:r>
                        <a:rPr kumimoji="1" lang="ja-JP" altLang="en-US" sz="1200" b="0" dirty="0">
                          <a:solidFill>
                            <a:schemeClr val="tx1"/>
                          </a:solidFill>
                          <a:latin typeface="+mn-ea"/>
                          <a:ea typeface="+mn-ea"/>
                        </a:rPr>
                        <a:t>新幹線</a:t>
                      </a:r>
                      <a:endParaRPr kumimoji="1" lang="en-US" altLang="ja-JP" sz="1200" b="0" dirty="0">
                        <a:solidFill>
                          <a:schemeClr val="tx1"/>
                        </a:solidFill>
                        <a:latin typeface="+mn-ea"/>
                        <a:ea typeface="+mn-ea"/>
                      </a:endParaRPr>
                    </a:p>
                    <a:p>
                      <a:pPr algn="l"/>
                      <a:endParaRPr kumimoji="1" lang="en-US" altLang="ja-JP" sz="1100" b="0" dirty="0">
                        <a:solidFill>
                          <a:schemeClr val="tx1"/>
                        </a:solidFill>
                      </a:endParaRPr>
                    </a:p>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1700"/>
                        </a:lnSpc>
                      </a:pP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6206">
                <a:tc>
                  <a:txBody>
                    <a:bodyPr/>
                    <a:lstStyle/>
                    <a:p>
                      <a:pPr algn="ctr"/>
                      <a:r>
                        <a:rPr kumimoji="1" lang="ja-JP" altLang="en-US" sz="1400" b="0" dirty="0">
                          <a:solidFill>
                            <a:schemeClr val="tx1"/>
                          </a:solidFill>
                        </a:rPr>
                        <a:t>行　　　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r>
                        <a:rPr kumimoji="1" lang="ja-JP" altLang="en-US" sz="1200" b="0" dirty="0">
                          <a:solidFill>
                            <a:schemeClr val="tx1"/>
                          </a:solidFill>
                        </a:rPr>
                        <a:t>例：東京駅～高畠駅往復</a:t>
                      </a:r>
                      <a:endParaRPr kumimoji="1" lang="en-US" altLang="ja-JP" sz="1200" b="0" dirty="0">
                        <a:solidFill>
                          <a:schemeClr val="tx1"/>
                        </a:solidFill>
                      </a:endParaRPr>
                    </a:p>
                    <a:p>
                      <a:pPr algn="ctr"/>
                      <a:endParaRPr kumimoji="1" lang="en-US" altLang="ja-JP" sz="1100" b="0" dirty="0">
                        <a:solidFill>
                          <a:schemeClr val="tx1"/>
                        </a:solidFill>
                      </a:endParaRPr>
                    </a:p>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77514" rtl="0" eaLnBrk="1" fontAlgn="auto" latinLnBrk="0" hangingPunct="1">
                        <a:lnSpc>
                          <a:spcPts val="17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2331">
                <a:tc>
                  <a:txBody>
                    <a:bodyPr/>
                    <a:lstStyle/>
                    <a:p>
                      <a:pPr algn="ctr"/>
                      <a:r>
                        <a:rPr kumimoji="1" lang="ja-JP" altLang="en-US" sz="1400" dirty="0">
                          <a:solidFill>
                            <a:schemeClr val="tx1"/>
                          </a:solidFill>
                        </a:rPr>
                        <a:t>宿　　　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r>
                        <a:rPr kumimoji="1" lang="ja-JP" altLang="en-US" sz="1200" dirty="0">
                          <a:solidFill>
                            <a:schemeClr val="tx1"/>
                          </a:solidFill>
                          <a:latin typeface="+mn-ea"/>
                          <a:ea typeface="+mn-ea"/>
                        </a:rPr>
                        <a:t>宿泊先：川西町浴浴センターまどか（</a:t>
                      </a:r>
                      <a:r>
                        <a:rPr kumimoji="1" lang="en-US" altLang="ja-JP" sz="1200" dirty="0">
                          <a:solidFill>
                            <a:schemeClr val="tx1"/>
                          </a:solidFill>
                          <a:latin typeface="+mn-ea"/>
                          <a:ea typeface="+mn-ea"/>
                        </a:rPr>
                        <a:t>1</a:t>
                      </a:r>
                      <a:r>
                        <a:rPr kumimoji="1" lang="ja-JP" altLang="en-US" sz="1200" dirty="0">
                          <a:solidFill>
                            <a:schemeClr val="tx1"/>
                          </a:solidFill>
                          <a:latin typeface="+mn-ea"/>
                          <a:ea typeface="+mn-ea"/>
                        </a:rPr>
                        <a:t>泊朝食付・送迎あり）希望する方は〇をつけてください</a:t>
                      </a:r>
                      <a:endParaRPr kumimoji="1" lang="en-US" altLang="ja-JP" sz="1050" dirty="0">
                        <a:solidFill>
                          <a:schemeClr val="tx1"/>
                        </a:solidFill>
                        <a:latin typeface="+mn-lt"/>
                        <a:ea typeface="+mn-ea"/>
                      </a:endParaRPr>
                    </a:p>
                    <a:p>
                      <a:pPr algn="l"/>
                      <a:r>
                        <a:rPr kumimoji="1" lang="ja-JP" altLang="en-US" sz="1050" b="1" dirty="0">
                          <a:solidFill>
                            <a:schemeClr val="tx1"/>
                          </a:solidFill>
                          <a:latin typeface="+mn-lt"/>
                          <a:ea typeface="+mn-ea"/>
                        </a:rPr>
                        <a:t>　　　　　　　　　　　　　</a:t>
                      </a:r>
                      <a:r>
                        <a:rPr kumimoji="1" lang="ja-JP" altLang="en-US" sz="1600" b="1" dirty="0">
                          <a:solidFill>
                            <a:schemeClr val="tx1"/>
                          </a:solidFill>
                        </a:rPr>
                        <a:t>宿泊する　　　　宿泊しない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1700"/>
                        </a:lnSpc>
                      </a:pP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78748">
                <a:tc>
                  <a:txBody>
                    <a:bodyPr/>
                    <a:lstStyle/>
                    <a:p>
                      <a:pPr algn="ctr"/>
                      <a:r>
                        <a:rPr kumimoji="1" lang="ja-JP" altLang="en-US" sz="1400" dirty="0">
                          <a:solidFill>
                            <a:schemeClr val="tx1"/>
                          </a:solidFill>
                        </a:rPr>
                        <a:t>参加区分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r>
                        <a:rPr kumimoji="1" lang="ja-JP" altLang="en-US" sz="1200" dirty="0">
                          <a:solidFill>
                            <a:schemeClr val="tx1"/>
                          </a:solidFill>
                          <a:latin typeface="+mn-ea"/>
                          <a:ea typeface="+mn-ea"/>
                        </a:rPr>
                        <a:t>〇をつけてください</a:t>
                      </a:r>
                      <a:endParaRPr kumimoji="1" lang="en-US" altLang="ja-JP" sz="1200" dirty="0">
                        <a:solidFill>
                          <a:schemeClr val="tx1"/>
                        </a:solidFill>
                        <a:latin typeface="+mn-ea"/>
                        <a:ea typeface="+mn-ea"/>
                      </a:endParaRPr>
                    </a:p>
                    <a:p>
                      <a:pPr algn="ctr"/>
                      <a:r>
                        <a:rPr kumimoji="1" lang="ja-JP" altLang="en-US" sz="1600" b="1" dirty="0">
                          <a:solidFill>
                            <a:schemeClr val="tx1"/>
                          </a:solidFill>
                        </a:rPr>
                        <a:t>一日目　　　　交流会　　　　二日目</a:t>
                      </a:r>
                      <a:endParaRPr kumimoji="1" lang="en-US" altLang="ja-JP"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1700"/>
                        </a:lnSpc>
                      </a:pP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46592">
                <a:tc rowSpan="4">
                  <a:txBody>
                    <a:bodyPr/>
                    <a:lstStyle/>
                    <a:p>
                      <a:pPr algn="ctr"/>
                      <a:r>
                        <a:rPr kumimoji="1" lang="ja-JP" altLang="en-US" sz="1400" dirty="0">
                          <a:solidFill>
                            <a:schemeClr val="tx1"/>
                          </a:solidFill>
                          <a:latin typeface="+mn-ea"/>
                          <a:ea typeface="+mn-ea"/>
                        </a:rPr>
                        <a:t>事前</a:t>
                      </a:r>
                      <a:endParaRPr kumimoji="1" lang="en-US" altLang="ja-JP" sz="1400" dirty="0">
                        <a:solidFill>
                          <a:schemeClr val="tx1"/>
                        </a:solidFill>
                        <a:latin typeface="+mn-ea"/>
                        <a:ea typeface="+mn-ea"/>
                      </a:endParaRPr>
                    </a:p>
                    <a:p>
                      <a:pPr algn="ctr"/>
                      <a:r>
                        <a:rPr kumimoji="1" lang="ja-JP" altLang="en-US" sz="1400" dirty="0">
                          <a:solidFill>
                            <a:schemeClr val="tx1"/>
                          </a:solidFill>
                          <a:latin typeface="+mn-ea"/>
                          <a:ea typeface="+mn-ea"/>
                        </a:rPr>
                        <a:t>アンケート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r>
                        <a:rPr kumimoji="1" lang="ja-JP" altLang="en-US" sz="1200" dirty="0">
                          <a:solidFill>
                            <a:schemeClr val="tx1"/>
                          </a:solidFill>
                        </a:rPr>
                        <a:t>自分の強みについて（こんなことができる、こんなことに詳しい 等）</a:t>
                      </a:r>
                      <a:endParaRPr kumimoji="1" lang="en-US" altLang="ja-JP" sz="12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ts val="1700"/>
                        </a:lnSpc>
                      </a:pP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43829">
                <a:tc vMerge="1">
                  <a:txBody>
                    <a:bodyPr/>
                    <a:lstStyle/>
                    <a:p>
                      <a:endParaRPr kumimoji="1" lang="ja-JP" altLang="en-US"/>
                    </a:p>
                  </a:txBody>
                  <a:tcPr/>
                </a:tc>
                <a:tc gridSpan="3">
                  <a:txBody>
                    <a:bodyPr/>
                    <a:lstStyle/>
                    <a:p>
                      <a:pPr algn="l"/>
                      <a:r>
                        <a:rPr kumimoji="1" lang="ja-JP" altLang="en-US" sz="1200" dirty="0">
                          <a:solidFill>
                            <a:schemeClr val="tx1"/>
                          </a:solidFill>
                        </a:rPr>
                        <a:t>今後自分の地区、団体、学校等でやりたいこと</a:t>
                      </a:r>
                      <a:endParaRPr kumimoji="1" lang="en-US" altLang="ja-JP" sz="12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740312">
                <a:tc vMerge="1">
                  <a:txBody>
                    <a:bodyPr/>
                    <a:lstStyle/>
                    <a:p>
                      <a:endParaRPr kumimoji="1" lang="ja-JP" altLang="en-US"/>
                    </a:p>
                  </a:txBody>
                  <a:tcPr/>
                </a:tc>
                <a:tc gridSpan="3">
                  <a:txBody>
                    <a:bodyPr/>
                    <a:lstStyle/>
                    <a:p>
                      <a:pPr algn="l"/>
                      <a:r>
                        <a:rPr kumimoji="1" lang="ja-JP" altLang="en-US" sz="1200" dirty="0">
                          <a:solidFill>
                            <a:schemeClr val="tx1"/>
                          </a:solidFill>
                        </a:rPr>
                        <a:t>現在思い描いているプロジェクトについてアイディアがあればお聞かせください。</a:t>
                      </a:r>
                      <a:endParaRPr kumimoji="1" lang="en-US" altLang="ja-JP" sz="12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1073666">
                <a:tc vMerge="1">
                  <a:txBody>
                    <a:bodyPr/>
                    <a:lstStyle/>
                    <a:p>
                      <a:endParaRPr kumimoji="1" lang="ja-JP" altLang="en-US"/>
                    </a:p>
                  </a:txBody>
                  <a:tcPr/>
                </a:tc>
                <a:tc gridSpan="3">
                  <a:txBody>
                    <a:bodyPr/>
                    <a:lstStyle/>
                    <a:p>
                      <a:pPr algn="l"/>
                      <a:r>
                        <a:rPr kumimoji="1" lang="ja-JP" altLang="en-US" sz="1200" dirty="0">
                          <a:solidFill>
                            <a:schemeClr val="tx1"/>
                          </a:solidFill>
                        </a:rPr>
                        <a:t>今回の「ゆめ未来ミーティング」についての意気込みをお聞かせください。</a:t>
                      </a:r>
                      <a:endParaRPr kumimoji="1" lang="en-US" altLang="ja-JP" sz="12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bl>
          </a:graphicData>
        </a:graphic>
      </p:graphicFrame>
      <p:sp>
        <p:nvSpPr>
          <p:cNvPr id="3" name="テキスト ボックス 2"/>
          <p:cNvSpPr txBox="1"/>
          <p:nvPr/>
        </p:nvSpPr>
        <p:spPr>
          <a:xfrm>
            <a:off x="460496" y="118633"/>
            <a:ext cx="3943708" cy="400110"/>
          </a:xfrm>
          <a:prstGeom prst="rect">
            <a:avLst/>
          </a:prstGeom>
          <a:noFill/>
        </p:spPr>
        <p:txBody>
          <a:bodyPr wrap="none" rtlCol="0">
            <a:spAutoFit/>
          </a:bodyPr>
          <a:lstStyle/>
          <a:p>
            <a:r>
              <a:rPr kumimoji="1" lang="ja-JP" altLang="en-US" sz="2000" dirty="0">
                <a:latin typeface="HGPｺﾞｼｯｸE" panose="020B0900000000000000" pitchFamily="50" charset="-128"/>
                <a:ea typeface="HGPｺﾞｼｯｸE" panose="020B0900000000000000" pitchFamily="50" charset="-128"/>
              </a:rPr>
              <a:t>きらりよしじまネットワーク事務局行</a:t>
            </a:r>
          </a:p>
        </p:txBody>
      </p:sp>
      <p:sp>
        <p:nvSpPr>
          <p:cNvPr id="4" name="テキスト ボックス 3"/>
          <p:cNvSpPr txBox="1"/>
          <p:nvPr/>
        </p:nvSpPr>
        <p:spPr>
          <a:xfrm>
            <a:off x="460496" y="584058"/>
            <a:ext cx="5741673" cy="400110"/>
          </a:xfrm>
          <a:prstGeom prst="rect">
            <a:avLst/>
          </a:prstGeom>
          <a:noFill/>
        </p:spPr>
        <p:txBody>
          <a:bodyPr wrap="square" rtlCol="0">
            <a:spAutoFit/>
          </a:bodyPr>
          <a:lstStyle/>
          <a:p>
            <a:r>
              <a:rPr kumimoji="1" lang="ja-JP" altLang="en-US" sz="2000" dirty="0">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ゆめ未来ミーティング</a:t>
            </a:r>
            <a:r>
              <a:rPr kumimoji="1" lang="ja-JP" altLang="en-US" sz="2000" dirty="0">
                <a:latin typeface="HGP創英角ｺﾞｼｯｸUB" panose="020B0900000000000000" pitchFamily="50" charset="-128"/>
                <a:ea typeface="HGP創英角ｺﾞｼｯｸUB" panose="020B0900000000000000" pitchFamily="50" charset="-128"/>
              </a:rPr>
              <a:t>」参加お申込みについて</a:t>
            </a:r>
          </a:p>
        </p:txBody>
      </p:sp>
      <p:sp>
        <p:nvSpPr>
          <p:cNvPr id="5" name="上矢印 4"/>
          <p:cNvSpPr/>
          <p:nvPr/>
        </p:nvSpPr>
        <p:spPr>
          <a:xfrm>
            <a:off x="996647" y="2493922"/>
            <a:ext cx="686274" cy="731520"/>
          </a:xfrm>
          <a:prstGeom prst="upArrow">
            <a:avLst/>
          </a:prstGeom>
          <a:solidFill>
            <a:schemeClr val="bg1">
              <a:lumMod val="65000"/>
            </a:schemeClr>
          </a:solidFill>
          <a:ln>
            <a:noFill/>
          </a:ln>
        </p:spPr>
        <p:txBody>
          <a:bodyPr wrap="square" lIns="0" tIns="0" rIns="0" bIns="0" rtlCol="0" anchor="ctr">
            <a:spAutoFit/>
          </a:bodyPr>
          <a:lstStyle/>
          <a:p>
            <a:pPr algn="ctr"/>
            <a:endParaRPr kumimoji="1" lang="ja-JP" altLang="en-US" sz="3200" b="1" dirty="0">
              <a:latin typeface="HGP創英角ｺﾞｼｯｸUB" panose="020B0900000000000000" pitchFamily="50" charset="-128"/>
              <a:ea typeface="HGP創英角ｺﾞｼｯｸUB" panose="020B0900000000000000" pitchFamily="50" charset="-128"/>
            </a:endParaRPr>
          </a:p>
        </p:txBody>
      </p:sp>
      <p:sp>
        <p:nvSpPr>
          <p:cNvPr id="6" name="上矢印 5"/>
          <p:cNvSpPr/>
          <p:nvPr/>
        </p:nvSpPr>
        <p:spPr>
          <a:xfrm>
            <a:off x="6025722" y="2493922"/>
            <a:ext cx="686274" cy="731520"/>
          </a:xfrm>
          <a:prstGeom prst="upArrow">
            <a:avLst/>
          </a:prstGeom>
          <a:solidFill>
            <a:schemeClr val="bg1">
              <a:lumMod val="65000"/>
            </a:schemeClr>
          </a:solidFill>
          <a:ln>
            <a:noFill/>
          </a:ln>
        </p:spPr>
        <p:txBody>
          <a:bodyPr wrap="square" lIns="0" tIns="0" rIns="0" bIns="0" rtlCol="0" anchor="ctr">
            <a:spAutoFit/>
          </a:bodyPr>
          <a:lstStyle/>
          <a:p>
            <a:pPr algn="ctr"/>
            <a:endParaRPr kumimoji="1" lang="ja-JP" altLang="en-US" sz="3200" b="1"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27787" y="2567295"/>
            <a:ext cx="4320000" cy="584775"/>
          </a:xfrm>
          <a:prstGeom prst="rect">
            <a:avLst/>
          </a:prstGeom>
          <a:noFill/>
        </p:spPr>
        <p:txBody>
          <a:bodyPr wrap="square" rtlCol="0">
            <a:spAutoFit/>
          </a:bodyPr>
          <a:lstStyle/>
          <a:p>
            <a:pPr algn="ctr"/>
            <a:r>
              <a:rPr kumimoji="1" lang="en-US" altLang="ja-JP" sz="3200" dirty="0">
                <a:latin typeface="HGP創英角ｺﾞｼｯｸUB" panose="020B0900000000000000" pitchFamily="50" charset="-128"/>
                <a:ea typeface="HGP創英角ｺﾞｼｯｸUB" panose="020B0900000000000000" pitchFamily="50" charset="-128"/>
              </a:rPr>
              <a:t>FAX</a:t>
            </a:r>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en-US" altLang="ja-JP" sz="3200" dirty="0">
                <a:latin typeface="HGP創英角ｺﾞｼｯｸUB" panose="020B0900000000000000" pitchFamily="50" charset="-128"/>
                <a:ea typeface="HGP創英角ｺﾞｼｯｸUB" panose="020B0900000000000000" pitchFamily="50" charset="-128"/>
              </a:rPr>
              <a:t>0238-44-2841</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cxnSp>
        <p:nvCxnSpPr>
          <p:cNvPr id="9" name="直線コネクタ 8"/>
          <p:cNvCxnSpPr/>
          <p:nvPr/>
        </p:nvCxnSpPr>
        <p:spPr>
          <a:xfrm>
            <a:off x="193611" y="2043625"/>
            <a:ext cx="738835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0" name="角丸四角形 9"/>
          <p:cNvSpPr/>
          <p:nvPr/>
        </p:nvSpPr>
        <p:spPr>
          <a:xfrm>
            <a:off x="1682921" y="2204103"/>
            <a:ext cx="4409732" cy="340519"/>
          </a:xfrm>
          <a:prstGeom prst="roundRect">
            <a:avLst/>
          </a:prstGeom>
          <a:solidFill>
            <a:srgbClr val="4B98D6"/>
          </a:solidFill>
        </p:spPr>
        <p:txBody>
          <a:bodyPr wrap="square" lIns="0" tIns="0" rIns="0" bIns="0" rtlCol="0" anchor="ctr">
            <a:spAutoFit/>
          </a:bodyPr>
          <a:lstStyle/>
          <a:p>
            <a:pPr algn="ct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参加お申込み欄　</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1/3</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１〆切）</a:t>
            </a:r>
            <a:endPar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94763" y="1059534"/>
            <a:ext cx="6986049" cy="738664"/>
          </a:xfrm>
          <a:prstGeom prst="rect">
            <a:avLst/>
          </a:prstGeom>
          <a:noFill/>
          <a:ln w="6350">
            <a:solidFill>
              <a:schemeClr val="tx1"/>
            </a:solidFill>
          </a:ln>
        </p:spPr>
        <p:txBody>
          <a:bodyPr wrap="square" rtlCol="0">
            <a:spAutoFit/>
          </a:bodyPr>
          <a:lstStyle/>
          <a:p>
            <a:r>
              <a:rPr kumimoji="1" lang="en-US" altLang="ja-JP" sz="1400" dirty="0"/>
              <a:t>【</a:t>
            </a:r>
            <a:r>
              <a:rPr kumimoji="1" lang="ja-JP" altLang="en-US" sz="1400" dirty="0"/>
              <a:t>お問合せ・お申込み</a:t>
            </a:r>
            <a:r>
              <a:rPr kumimoji="1" lang="en-US" altLang="ja-JP" sz="1400" dirty="0"/>
              <a:t>】</a:t>
            </a:r>
          </a:p>
          <a:p>
            <a:r>
              <a:rPr lang="en-US" altLang="ja-JP" sz="1400" dirty="0"/>
              <a:t>NPO</a:t>
            </a:r>
            <a:r>
              <a:rPr lang="ja-JP" altLang="en-US" sz="1400" dirty="0"/>
              <a:t>法人きらりよしじまネットワーク　（担当　神野）</a:t>
            </a:r>
            <a:endParaRPr lang="en-US" altLang="ja-JP" sz="1400" dirty="0"/>
          </a:p>
          <a:p>
            <a:r>
              <a:rPr kumimoji="1" lang="en-US" altLang="ja-JP" sz="1400" dirty="0"/>
              <a:t>TEL</a:t>
            </a:r>
            <a:r>
              <a:rPr kumimoji="1" lang="ja-JP" altLang="en-US" sz="1400" dirty="0"/>
              <a:t>　</a:t>
            </a:r>
            <a:r>
              <a:rPr kumimoji="1" lang="en-US" altLang="ja-JP" sz="1400" dirty="0"/>
              <a:t>0238-44-2840</a:t>
            </a:r>
            <a:r>
              <a:rPr kumimoji="1" lang="ja-JP" altLang="en-US" sz="1400" dirty="0"/>
              <a:t>　　</a:t>
            </a:r>
            <a:r>
              <a:rPr kumimoji="1" lang="en-US" altLang="ja-JP" sz="1400" dirty="0"/>
              <a:t>FAX</a:t>
            </a:r>
            <a:r>
              <a:rPr kumimoji="1" lang="ja-JP" altLang="en-US" sz="1400" dirty="0"/>
              <a:t>　</a:t>
            </a:r>
            <a:r>
              <a:rPr kumimoji="1" lang="en-US" altLang="ja-JP" sz="1400" dirty="0"/>
              <a:t>0238-44-2841</a:t>
            </a:r>
            <a:r>
              <a:rPr kumimoji="1" lang="ja-JP" altLang="en-US" sz="1400" dirty="0"/>
              <a:t>　　</a:t>
            </a:r>
            <a:r>
              <a:rPr kumimoji="1" lang="en-US" altLang="ja-JP" sz="1400" dirty="0"/>
              <a:t>Mail</a:t>
            </a:r>
            <a:r>
              <a:rPr kumimoji="1" lang="ja-JP" altLang="en-US" sz="1400" dirty="0"/>
              <a:t>　</a:t>
            </a:r>
            <a:r>
              <a:rPr lang="en-US" altLang="ja-JP" sz="1400" dirty="0"/>
              <a:t>kirari-npo@e-yoshijima.org</a:t>
            </a:r>
            <a:endParaRPr kumimoji="1" lang="ja-JP" altLang="en-US" sz="1400" dirty="0"/>
          </a:p>
        </p:txBody>
      </p:sp>
    </p:spTree>
    <p:extLst>
      <p:ext uri="{BB962C8B-B14F-4D97-AF65-F5344CB8AC3E}">
        <p14:creationId xmlns:p14="http://schemas.microsoft.com/office/powerpoint/2010/main" val="1828633530"/>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B98D6"/>
        </a:solidFill>
      </a:spPr>
      <a:bodyPr wrap="square" lIns="0" tIns="0" rIns="0" bIns="0" rtlCol="0" anchor="ctr">
        <a:spAutoFit/>
      </a:bodyPr>
      <a:lstStyle>
        <a:defPPr algn="ctr">
          <a:defRPr kumimoji="1" sz="3200" b="1" dirty="0" smtClean="0">
            <a:latin typeface="HGP創英角ｺﾞｼｯｸUB" panose="020B0900000000000000" pitchFamily="50" charset="-128"/>
            <a:ea typeface="HGP創英角ｺﾞｼｯｸUB" panose="020B0900000000000000" pitchFamily="50" charset="-128"/>
          </a:defRPr>
        </a:defPPr>
      </a:lst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555</Words>
  <Application>Microsoft Office PowerPoint</Application>
  <PresentationFormat>ユーザー設定</PresentationFormat>
  <Paragraphs>77</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ＤＦＧ極太丸ゴシック体</vt:lpstr>
      <vt:lpstr>ＤＦＧ細丸ゴシック体</vt:lpstr>
      <vt:lpstr>ＤＦＧ平成ゴシック体W7</vt:lpstr>
      <vt:lpstr>ＤＦＧ平成ゴシック体W9</vt:lpstr>
      <vt:lpstr>HGPｺﾞｼｯｸE</vt:lpstr>
      <vt:lpstr>HGP創英角ｺﾞｼｯｸUB</vt:lpstr>
      <vt:lpstr>ＭＳ Ｐゴシック</vt:lpstr>
      <vt:lpstr>Arial</vt:lpstr>
      <vt:lpstr>Calibri</vt:lpstr>
      <vt:lpstr>Calibri Light</vt: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2017-01-19T10:49:12Z</dcterms:created>
  <dcterms:modified xsi:type="dcterms:W3CDTF">2020-01-06T07:30:49Z</dcterms:modified>
</cp:coreProperties>
</file>